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544" r:id="rId5"/>
    <p:sldId id="728" r:id="rId6"/>
    <p:sldId id="754" r:id="rId7"/>
    <p:sldId id="757" r:id="rId8"/>
    <p:sldId id="756" r:id="rId9"/>
    <p:sldId id="755" r:id="rId10"/>
    <p:sldId id="761" r:id="rId11"/>
    <p:sldId id="760" r:id="rId12"/>
    <p:sldId id="741" r:id="rId13"/>
    <p:sldId id="746" r:id="rId14"/>
    <p:sldId id="765" r:id="rId15"/>
    <p:sldId id="747" r:id="rId16"/>
    <p:sldId id="736" r:id="rId17"/>
    <p:sldId id="743" r:id="rId18"/>
    <p:sldId id="745" r:id="rId19"/>
    <p:sldId id="740" r:id="rId20"/>
    <p:sldId id="744" r:id="rId21"/>
    <p:sldId id="738" r:id="rId22"/>
    <p:sldId id="739" r:id="rId23"/>
    <p:sldId id="766" r:id="rId24"/>
    <p:sldId id="767" r:id="rId25"/>
    <p:sldId id="768" r:id="rId26"/>
    <p:sldId id="762" r:id="rId27"/>
    <p:sldId id="763" r:id="rId28"/>
    <p:sldId id="750" r:id="rId29"/>
    <p:sldId id="752" r:id="rId30"/>
    <p:sldId id="753" r:id="rId31"/>
    <p:sldId id="751" r:id="rId32"/>
    <p:sldId id="727" r:id="rId33"/>
    <p:sldId id="704" r:id="rId34"/>
    <p:sldId id="705" r:id="rId35"/>
    <p:sldId id="759" r:id="rId36"/>
    <p:sldId id="706" r:id="rId37"/>
    <p:sldId id="769" r:id="rId38"/>
    <p:sldId id="663" r:id="rId39"/>
  </p:sldIdLst>
  <p:sldSz cx="12192000" cy="6858000"/>
  <p:notesSz cx="6797675" cy="9926638"/>
  <p:defaultTextStyle>
    <a:defPPr>
      <a:defRPr lang="pt-BR"/>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a Ribeiro Ramos Lopes" initials="FRRL" lastIdx="1" clrIdx="0">
    <p:extLst>
      <p:ext uri="{19B8F6BF-5375-455C-9EA6-DF929625EA0E}">
        <p15:presenceInfo xmlns:p15="http://schemas.microsoft.com/office/powerpoint/2012/main" userId="S-1-5-21-970993383-930416683-1458450816-8018" providerId="AD"/>
      </p:ext>
    </p:extLst>
  </p:cmAuthor>
  <p:cmAuthor id="2" name="Fernanda Ramos" initials="FR" lastIdx="13" clrIdx="1">
    <p:extLst>
      <p:ext uri="{19B8F6BF-5375-455C-9EA6-DF929625EA0E}">
        <p15:presenceInfo xmlns:p15="http://schemas.microsoft.com/office/powerpoint/2012/main" userId="S::FernandaRamos@cnc.org.br::97903fd8-a430-4bae-a7bd-da024225ecad" providerId="AD"/>
      </p:ext>
    </p:extLst>
  </p:cmAuthor>
  <p:cmAuthor id="3" name="Hugo Lopes" initials="HL" lastIdx="10" clrIdx="2">
    <p:extLst>
      <p:ext uri="{19B8F6BF-5375-455C-9EA6-DF929625EA0E}">
        <p15:presenceInfo xmlns:p15="http://schemas.microsoft.com/office/powerpoint/2012/main" userId="S::hugo.lopes@m4interatividade.onmicrosoft.com::39381694-7d3f-4f62-89af-42fdacb4ce0a" providerId="AD"/>
      </p:ext>
    </p:extLst>
  </p:cmAuthor>
  <p:cmAuthor id="4" name="Fernanda Ramos" initials="FR [2]" lastIdx="1" clrIdx="3">
    <p:extLst>
      <p:ext uri="{19B8F6BF-5375-455C-9EA6-DF929625EA0E}">
        <p15:presenceInfo xmlns:p15="http://schemas.microsoft.com/office/powerpoint/2012/main" userId="eaa94f0995ee4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616"/>
    <a:srgbClr val="8BB325"/>
    <a:srgbClr val="5CACA2"/>
    <a:srgbClr val="185407"/>
    <a:srgbClr val="B3D955"/>
    <a:srgbClr val="D4D757"/>
    <a:srgbClr val="195707"/>
    <a:srgbClr val="F8F8F8"/>
    <a:srgbClr val="4AA504"/>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348E9-41A6-4BF2-A9C8-78ECF22461A0}" v="1" dt="2026-03-25T18:21:07.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4070" autoAdjust="0"/>
  </p:normalViewPr>
  <p:slideViewPr>
    <p:cSldViewPr snapToObjects="1">
      <p:cViewPr varScale="1">
        <p:scale>
          <a:sx n="59" d="100"/>
          <a:sy n="59" d="100"/>
        </p:scale>
        <p:origin x="1012" y="52"/>
      </p:cViewPr>
      <p:guideLst>
        <p:guide orient="horz" pos="2160"/>
        <p:guide pos="3840"/>
      </p:guideLst>
    </p:cSldViewPr>
  </p:slideViewPr>
  <p:notesTextViewPr>
    <p:cViewPr>
      <p:scale>
        <a:sx n="3" d="2"/>
        <a:sy n="3" d="2"/>
      </p:scale>
      <p:origin x="0" y="0"/>
    </p:cViewPr>
  </p:notesTextViewPr>
  <p:sorterViewPr>
    <p:cViewPr varScale="1">
      <p:scale>
        <a:sx n="1" d="1"/>
        <a:sy n="1" d="1"/>
      </p:scale>
      <p:origin x="0" y="-3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6FF31AA-57F4-4A7D-9CE1-58B67A976B40}" type="datetimeFigureOut">
              <a:rPr lang="pt-BR" smtClean="0"/>
              <a:t>25/03/2026</a:t>
            </a:fld>
            <a:endParaRPr lang="pt-BR"/>
          </a:p>
        </p:txBody>
      </p:sp>
      <p:sp>
        <p:nvSpPr>
          <p:cNvPr id="4" name="Espaço Reservado para Rodapé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D214556-BEFE-4F24-8DDC-0E99F86B96DE}" type="slidenum">
              <a:rPr lang="pt-BR" smtClean="0"/>
              <a:t>‹nº›</a:t>
            </a:fld>
            <a:endParaRPr lang="pt-BR"/>
          </a:p>
        </p:txBody>
      </p:sp>
    </p:spTree>
    <p:extLst>
      <p:ext uri="{BB962C8B-B14F-4D97-AF65-F5344CB8AC3E}">
        <p14:creationId xmlns:p14="http://schemas.microsoft.com/office/powerpoint/2010/main" val="2731464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3FD77F0-5D6C-8342-A55F-7476603D6731}" type="datetimeFigureOut">
              <a:rPr lang="en-US" altLang="en-US"/>
              <a:pPr>
                <a:defRPr/>
              </a:pPr>
              <a:t>3/25/2026</a:t>
            </a:fld>
            <a:endParaRPr lang="en-US" alt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t-BR" noProof="0"/>
              <a:t>Click to edit Master text styles</a:t>
            </a:r>
          </a:p>
          <a:p>
            <a:pPr lvl="1"/>
            <a:r>
              <a:rPr lang="pt-BR" noProof="0"/>
              <a:t>Second level</a:t>
            </a:r>
          </a:p>
          <a:p>
            <a:pPr lvl="2"/>
            <a:r>
              <a:rPr lang="pt-BR" noProof="0"/>
              <a:t>Third level</a:t>
            </a:r>
          </a:p>
          <a:p>
            <a:pPr lvl="3"/>
            <a:r>
              <a:rPr lang="pt-BR" noProof="0"/>
              <a:t>Fourth level</a:t>
            </a:r>
          </a:p>
          <a:p>
            <a:pPr lvl="4"/>
            <a:r>
              <a:rPr lang="pt-BR" noProof="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DAF92A6-53CB-5745-B271-A47A4B5327E2}" type="slidenum">
              <a:rPr lang="en-US" altLang="en-US"/>
              <a:pPr>
                <a:defRPr/>
              </a:pPr>
              <a:t>‹nº›</a:t>
            </a:fld>
            <a:endParaRPr lang="en-US" altLang="en-US"/>
          </a:p>
        </p:txBody>
      </p:sp>
    </p:spTree>
    <p:extLst>
      <p:ext uri="{BB962C8B-B14F-4D97-AF65-F5344CB8AC3E}">
        <p14:creationId xmlns:p14="http://schemas.microsoft.com/office/powerpoint/2010/main" val="20872263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DAF92A6-53CB-5745-B271-A47A4B5327E2}" type="slidenum">
              <a:rPr lang="en-US" altLang="en-US" smtClean="0"/>
              <a:pPr>
                <a:defRPr/>
              </a:pPr>
              <a:t>1</a:t>
            </a:fld>
            <a:endParaRPr lang="en-US" altLang="en-US"/>
          </a:p>
        </p:txBody>
      </p:sp>
    </p:spTree>
    <p:extLst>
      <p:ext uri="{BB962C8B-B14F-4D97-AF65-F5344CB8AC3E}">
        <p14:creationId xmlns:p14="http://schemas.microsoft.com/office/powerpoint/2010/main" val="105485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10</a:t>
            </a:fld>
            <a:endParaRPr lang="en-US" altLang="en-US"/>
          </a:p>
        </p:txBody>
      </p:sp>
    </p:spTree>
    <p:extLst>
      <p:ext uri="{BB962C8B-B14F-4D97-AF65-F5344CB8AC3E}">
        <p14:creationId xmlns:p14="http://schemas.microsoft.com/office/powerpoint/2010/main" val="1877202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E508-EA20-50C4-A8FD-3223CF6D69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C6C5846-8231-5B1E-3D31-ABDCD548493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5353F42-17FB-FE44-E44A-628ED7CD67A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633F295-8527-9F5D-807E-245602C05FD1}"/>
              </a:ext>
            </a:extLst>
          </p:cNvPr>
          <p:cNvSpPr>
            <a:spLocks noGrp="1"/>
          </p:cNvSpPr>
          <p:nvPr>
            <p:ph type="sldNum" sz="quarter" idx="5"/>
          </p:nvPr>
        </p:nvSpPr>
        <p:spPr/>
        <p:txBody>
          <a:bodyPr/>
          <a:lstStyle/>
          <a:p>
            <a:pPr>
              <a:defRPr/>
            </a:pPr>
            <a:fld id="{FDAF92A6-53CB-5745-B271-A47A4B5327E2}" type="slidenum">
              <a:rPr lang="en-US" altLang="en-US" smtClean="0"/>
              <a:pPr>
                <a:defRPr/>
              </a:pPr>
              <a:t>11</a:t>
            </a:fld>
            <a:endParaRPr lang="en-US" altLang="en-US"/>
          </a:p>
        </p:txBody>
      </p:sp>
    </p:spTree>
    <p:extLst>
      <p:ext uri="{BB962C8B-B14F-4D97-AF65-F5344CB8AC3E}">
        <p14:creationId xmlns:p14="http://schemas.microsoft.com/office/powerpoint/2010/main" val="214190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12</a:t>
            </a:fld>
            <a:endParaRPr lang="en-US" altLang="en-US"/>
          </a:p>
        </p:txBody>
      </p:sp>
    </p:spTree>
    <p:extLst>
      <p:ext uri="{BB962C8B-B14F-4D97-AF65-F5344CB8AC3E}">
        <p14:creationId xmlns:p14="http://schemas.microsoft.com/office/powerpoint/2010/main" val="290066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13</a:t>
            </a:fld>
            <a:endParaRPr lang="en-US" altLang="en-US"/>
          </a:p>
        </p:txBody>
      </p:sp>
    </p:spTree>
    <p:extLst>
      <p:ext uri="{BB962C8B-B14F-4D97-AF65-F5344CB8AC3E}">
        <p14:creationId xmlns:p14="http://schemas.microsoft.com/office/powerpoint/2010/main" val="52971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14</a:t>
            </a:fld>
            <a:endParaRPr lang="en-US" altLang="en-US"/>
          </a:p>
        </p:txBody>
      </p:sp>
    </p:spTree>
    <p:extLst>
      <p:ext uri="{BB962C8B-B14F-4D97-AF65-F5344CB8AC3E}">
        <p14:creationId xmlns:p14="http://schemas.microsoft.com/office/powerpoint/2010/main" val="108153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15</a:t>
            </a:fld>
            <a:endParaRPr lang="en-US" altLang="en-US"/>
          </a:p>
        </p:txBody>
      </p:sp>
    </p:spTree>
    <p:extLst>
      <p:ext uri="{BB962C8B-B14F-4D97-AF65-F5344CB8AC3E}">
        <p14:creationId xmlns:p14="http://schemas.microsoft.com/office/powerpoint/2010/main" val="193654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16</a:t>
            </a:fld>
            <a:endParaRPr lang="en-US" altLang="en-US"/>
          </a:p>
        </p:txBody>
      </p:sp>
    </p:spTree>
    <p:extLst>
      <p:ext uri="{BB962C8B-B14F-4D97-AF65-F5344CB8AC3E}">
        <p14:creationId xmlns:p14="http://schemas.microsoft.com/office/powerpoint/2010/main" val="397873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17</a:t>
            </a:fld>
            <a:endParaRPr lang="en-US" altLang="en-US"/>
          </a:p>
        </p:txBody>
      </p:sp>
    </p:spTree>
    <p:extLst>
      <p:ext uri="{BB962C8B-B14F-4D97-AF65-F5344CB8AC3E}">
        <p14:creationId xmlns:p14="http://schemas.microsoft.com/office/powerpoint/2010/main" val="380448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18</a:t>
            </a:fld>
            <a:endParaRPr lang="en-US" altLang="en-US"/>
          </a:p>
        </p:txBody>
      </p:sp>
    </p:spTree>
    <p:extLst>
      <p:ext uri="{BB962C8B-B14F-4D97-AF65-F5344CB8AC3E}">
        <p14:creationId xmlns:p14="http://schemas.microsoft.com/office/powerpoint/2010/main" val="53393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19</a:t>
            </a:fld>
            <a:endParaRPr lang="en-US" altLang="en-US"/>
          </a:p>
        </p:txBody>
      </p:sp>
    </p:spTree>
    <p:extLst>
      <p:ext uri="{BB962C8B-B14F-4D97-AF65-F5344CB8AC3E}">
        <p14:creationId xmlns:p14="http://schemas.microsoft.com/office/powerpoint/2010/main" val="16748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2</a:t>
            </a:fld>
            <a:endParaRPr lang="en-US" altLang="en-US"/>
          </a:p>
        </p:txBody>
      </p:sp>
    </p:spTree>
    <p:extLst>
      <p:ext uri="{BB962C8B-B14F-4D97-AF65-F5344CB8AC3E}">
        <p14:creationId xmlns:p14="http://schemas.microsoft.com/office/powerpoint/2010/main" val="6864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8F35E-1903-3D1D-F385-3B0DC46C7B1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FA24361-4270-41FC-0488-21E823CAAE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FDDEB4-70DE-2FF8-3E3E-8935ADDEA4B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9B264D2-A7AB-2A1B-CE48-30E2F410F0BF}"/>
              </a:ext>
            </a:extLst>
          </p:cNvPr>
          <p:cNvSpPr>
            <a:spLocks noGrp="1"/>
          </p:cNvSpPr>
          <p:nvPr>
            <p:ph type="sldNum" sz="quarter" idx="5"/>
          </p:nvPr>
        </p:nvSpPr>
        <p:spPr/>
        <p:txBody>
          <a:bodyPr/>
          <a:lstStyle/>
          <a:p>
            <a:pPr>
              <a:defRPr/>
            </a:pPr>
            <a:fld id="{FDAF92A6-53CB-5745-B271-A47A4B5327E2}" type="slidenum">
              <a:rPr lang="en-US" altLang="en-US" smtClean="0"/>
              <a:pPr>
                <a:defRPr/>
              </a:pPr>
              <a:t>20</a:t>
            </a:fld>
            <a:endParaRPr lang="en-US" altLang="en-US"/>
          </a:p>
        </p:txBody>
      </p:sp>
    </p:spTree>
    <p:extLst>
      <p:ext uri="{BB962C8B-B14F-4D97-AF65-F5344CB8AC3E}">
        <p14:creationId xmlns:p14="http://schemas.microsoft.com/office/powerpoint/2010/main" val="139270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23452-D48D-E2C4-5EB8-0A5A75424E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740356-DE92-B429-85F8-3F9BF3E45CC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51BC669-7922-105C-16D1-7FCF7F3C9C6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5E1D9B3-79DD-7FF3-7A99-322C9609B1A2}"/>
              </a:ext>
            </a:extLst>
          </p:cNvPr>
          <p:cNvSpPr>
            <a:spLocks noGrp="1"/>
          </p:cNvSpPr>
          <p:nvPr>
            <p:ph type="sldNum" sz="quarter" idx="5"/>
          </p:nvPr>
        </p:nvSpPr>
        <p:spPr/>
        <p:txBody>
          <a:bodyPr/>
          <a:lstStyle/>
          <a:p>
            <a:pPr>
              <a:defRPr/>
            </a:pPr>
            <a:fld id="{FDAF92A6-53CB-5745-B271-A47A4B5327E2}" type="slidenum">
              <a:rPr lang="en-US" altLang="en-US" smtClean="0"/>
              <a:pPr>
                <a:defRPr/>
              </a:pPr>
              <a:t>21</a:t>
            </a:fld>
            <a:endParaRPr lang="en-US" altLang="en-US"/>
          </a:p>
        </p:txBody>
      </p:sp>
    </p:spTree>
    <p:extLst>
      <p:ext uri="{BB962C8B-B14F-4D97-AF65-F5344CB8AC3E}">
        <p14:creationId xmlns:p14="http://schemas.microsoft.com/office/powerpoint/2010/main" val="4287873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74386-F336-5D6D-A028-E2AB8851C81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53D90D-C1D0-2E57-4022-7E3A63E837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9B47C39-E9B5-28E1-CB98-22B729995AF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1F83334-1444-9F3D-D451-D31F7B56CB4F}"/>
              </a:ext>
            </a:extLst>
          </p:cNvPr>
          <p:cNvSpPr>
            <a:spLocks noGrp="1"/>
          </p:cNvSpPr>
          <p:nvPr>
            <p:ph type="sldNum" sz="quarter" idx="5"/>
          </p:nvPr>
        </p:nvSpPr>
        <p:spPr/>
        <p:txBody>
          <a:bodyPr/>
          <a:lstStyle/>
          <a:p>
            <a:pPr>
              <a:defRPr/>
            </a:pPr>
            <a:fld id="{FDAF92A6-53CB-5745-B271-A47A4B5327E2}" type="slidenum">
              <a:rPr lang="en-US" altLang="en-US" smtClean="0"/>
              <a:pPr>
                <a:defRPr/>
              </a:pPr>
              <a:t>22</a:t>
            </a:fld>
            <a:endParaRPr lang="en-US" altLang="en-US"/>
          </a:p>
        </p:txBody>
      </p:sp>
    </p:spTree>
    <p:extLst>
      <p:ext uri="{BB962C8B-B14F-4D97-AF65-F5344CB8AC3E}">
        <p14:creationId xmlns:p14="http://schemas.microsoft.com/office/powerpoint/2010/main" val="391967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A2CD-1A4D-8EE6-3F63-466C7071BF2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32B1FD-CE06-2372-FE0B-0B52F77CEF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A51C8F-F80D-8298-EF3B-C13424F7CF9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99B6DA4-3D39-C67E-4497-657D2C8DC8DC}"/>
              </a:ext>
            </a:extLst>
          </p:cNvPr>
          <p:cNvSpPr>
            <a:spLocks noGrp="1"/>
          </p:cNvSpPr>
          <p:nvPr>
            <p:ph type="sldNum" sz="quarter" idx="5"/>
          </p:nvPr>
        </p:nvSpPr>
        <p:spPr/>
        <p:txBody>
          <a:bodyPr/>
          <a:lstStyle/>
          <a:p>
            <a:pPr>
              <a:defRPr/>
            </a:pPr>
            <a:fld id="{FDAF92A6-53CB-5745-B271-A47A4B5327E2}" type="slidenum">
              <a:rPr lang="en-US" altLang="en-US" smtClean="0"/>
              <a:pPr>
                <a:defRPr/>
              </a:pPr>
              <a:t>23</a:t>
            </a:fld>
            <a:endParaRPr lang="en-US" altLang="en-US"/>
          </a:p>
        </p:txBody>
      </p:sp>
    </p:spTree>
    <p:extLst>
      <p:ext uri="{BB962C8B-B14F-4D97-AF65-F5344CB8AC3E}">
        <p14:creationId xmlns:p14="http://schemas.microsoft.com/office/powerpoint/2010/main" val="321764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6D45-C5F3-FDA9-1AB1-DF45ECBBE0A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66F93B-AF73-3C9E-7314-C3E2915DA92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CA4CBF2-6343-2857-03C5-E4A830FFFA9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2687AA7-F77A-4D0D-E3A3-3873263A2FD7}"/>
              </a:ext>
            </a:extLst>
          </p:cNvPr>
          <p:cNvSpPr>
            <a:spLocks noGrp="1"/>
          </p:cNvSpPr>
          <p:nvPr>
            <p:ph type="sldNum" sz="quarter" idx="5"/>
          </p:nvPr>
        </p:nvSpPr>
        <p:spPr/>
        <p:txBody>
          <a:bodyPr/>
          <a:lstStyle/>
          <a:p>
            <a:pPr>
              <a:defRPr/>
            </a:pPr>
            <a:fld id="{FDAF92A6-53CB-5745-B271-A47A4B5327E2}" type="slidenum">
              <a:rPr lang="en-US" altLang="en-US" smtClean="0"/>
              <a:pPr>
                <a:defRPr/>
              </a:pPr>
              <a:t>24</a:t>
            </a:fld>
            <a:endParaRPr lang="en-US" altLang="en-US"/>
          </a:p>
        </p:txBody>
      </p:sp>
    </p:spTree>
    <p:extLst>
      <p:ext uri="{BB962C8B-B14F-4D97-AF65-F5344CB8AC3E}">
        <p14:creationId xmlns:p14="http://schemas.microsoft.com/office/powerpoint/2010/main" val="82629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9181D-EC9F-BE05-ADA0-FF0FFDFBF1F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6156F7C-82DC-2028-54DD-53CA3609164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A0194BB-8F03-84AB-1C84-C69101DE3A7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1BE6648-5CAE-2F0B-5E20-3C02BF81B028}"/>
              </a:ext>
            </a:extLst>
          </p:cNvPr>
          <p:cNvSpPr>
            <a:spLocks noGrp="1"/>
          </p:cNvSpPr>
          <p:nvPr>
            <p:ph type="sldNum" sz="quarter" idx="5"/>
          </p:nvPr>
        </p:nvSpPr>
        <p:spPr/>
        <p:txBody>
          <a:bodyPr/>
          <a:lstStyle/>
          <a:p>
            <a:pPr>
              <a:defRPr/>
            </a:pPr>
            <a:fld id="{FDAF92A6-53CB-5745-B271-A47A4B5327E2}" type="slidenum">
              <a:rPr lang="en-US" altLang="en-US" smtClean="0"/>
              <a:pPr>
                <a:defRPr/>
              </a:pPr>
              <a:t>25</a:t>
            </a:fld>
            <a:endParaRPr lang="en-US" altLang="en-US"/>
          </a:p>
        </p:txBody>
      </p:sp>
    </p:spTree>
    <p:extLst>
      <p:ext uri="{BB962C8B-B14F-4D97-AF65-F5344CB8AC3E}">
        <p14:creationId xmlns:p14="http://schemas.microsoft.com/office/powerpoint/2010/main" val="2547650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7C5A-019A-0D27-F5F5-DF0815244D1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09C0829-967E-4D10-836D-0DECC53B33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55A37A2-0654-86B4-FCD5-1573C32AAD2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B154AC9-AA03-DE1C-F380-D2D1818CE4E0}"/>
              </a:ext>
            </a:extLst>
          </p:cNvPr>
          <p:cNvSpPr>
            <a:spLocks noGrp="1"/>
          </p:cNvSpPr>
          <p:nvPr>
            <p:ph type="sldNum" sz="quarter" idx="5"/>
          </p:nvPr>
        </p:nvSpPr>
        <p:spPr/>
        <p:txBody>
          <a:bodyPr/>
          <a:lstStyle/>
          <a:p>
            <a:pPr>
              <a:defRPr/>
            </a:pPr>
            <a:fld id="{FDAF92A6-53CB-5745-B271-A47A4B5327E2}" type="slidenum">
              <a:rPr lang="en-US" altLang="en-US" smtClean="0"/>
              <a:pPr>
                <a:defRPr/>
              </a:pPr>
              <a:t>26</a:t>
            </a:fld>
            <a:endParaRPr lang="en-US" altLang="en-US"/>
          </a:p>
        </p:txBody>
      </p:sp>
    </p:spTree>
    <p:extLst>
      <p:ext uri="{BB962C8B-B14F-4D97-AF65-F5344CB8AC3E}">
        <p14:creationId xmlns:p14="http://schemas.microsoft.com/office/powerpoint/2010/main" val="33377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A404-EB69-3E50-977D-0816E9CB3F6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874FA46-10E1-355D-A68D-6260CE12C4C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D6F946F-7592-E873-ADCE-33363C4CF5A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BFD7016-5494-7C51-26A2-8C7C0EBCB634}"/>
              </a:ext>
            </a:extLst>
          </p:cNvPr>
          <p:cNvSpPr>
            <a:spLocks noGrp="1"/>
          </p:cNvSpPr>
          <p:nvPr>
            <p:ph type="sldNum" sz="quarter" idx="5"/>
          </p:nvPr>
        </p:nvSpPr>
        <p:spPr/>
        <p:txBody>
          <a:bodyPr/>
          <a:lstStyle/>
          <a:p>
            <a:pPr>
              <a:defRPr/>
            </a:pPr>
            <a:fld id="{FDAF92A6-53CB-5745-B271-A47A4B5327E2}" type="slidenum">
              <a:rPr lang="en-US" altLang="en-US" smtClean="0"/>
              <a:pPr>
                <a:defRPr/>
              </a:pPr>
              <a:t>27</a:t>
            </a:fld>
            <a:endParaRPr lang="en-US" altLang="en-US"/>
          </a:p>
        </p:txBody>
      </p:sp>
    </p:spTree>
    <p:extLst>
      <p:ext uri="{BB962C8B-B14F-4D97-AF65-F5344CB8AC3E}">
        <p14:creationId xmlns:p14="http://schemas.microsoft.com/office/powerpoint/2010/main" val="1101560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98B0-3CDA-749B-312E-23DA2DA544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A9CA7F8-17CA-1D40-4A9D-F0D56181B7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460EFA8-4A5B-B7F6-EC85-0C33DFEC6B3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0C698F0-62FC-0483-E27A-3888B9B1AC3D}"/>
              </a:ext>
            </a:extLst>
          </p:cNvPr>
          <p:cNvSpPr>
            <a:spLocks noGrp="1"/>
          </p:cNvSpPr>
          <p:nvPr>
            <p:ph type="sldNum" sz="quarter" idx="5"/>
          </p:nvPr>
        </p:nvSpPr>
        <p:spPr/>
        <p:txBody>
          <a:bodyPr/>
          <a:lstStyle/>
          <a:p>
            <a:pPr>
              <a:defRPr/>
            </a:pPr>
            <a:fld id="{FDAF92A6-53CB-5745-B271-A47A4B5327E2}" type="slidenum">
              <a:rPr lang="en-US" altLang="en-US" smtClean="0"/>
              <a:pPr>
                <a:defRPr/>
              </a:pPr>
              <a:t>28</a:t>
            </a:fld>
            <a:endParaRPr lang="en-US" altLang="en-US"/>
          </a:p>
        </p:txBody>
      </p:sp>
    </p:spTree>
    <p:extLst>
      <p:ext uri="{BB962C8B-B14F-4D97-AF65-F5344CB8AC3E}">
        <p14:creationId xmlns:p14="http://schemas.microsoft.com/office/powerpoint/2010/main" val="1478160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AF92A6-53CB-5745-B271-A47A4B5327E2}" type="slidenum">
              <a:rPr lang="en-US" altLang="en-US" smtClean="0"/>
              <a:pPr>
                <a:defRPr/>
              </a:pPr>
              <a:t>30</a:t>
            </a:fld>
            <a:endParaRPr lang="en-US" altLang="en-US"/>
          </a:p>
        </p:txBody>
      </p:sp>
    </p:spTree>
    <p:extLst>
      <p:ext uri="{BB962C8B-B14F-4D97-AF65-F5344CB8AC3E}">
        <p14:creationId xmlns:p14="http://schemas.microsoft.com/office/powerpoint/2010/main" val="258867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B559B-7AB5-08E2-F8AC-A8D46B31D81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961E515-2001-86F1-D25F-B201FF151F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294669F-FD5A-3081-D17E-839EFBC584D4}"/>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3DCA035A-D3D0-6012-52DF-D9EA2407AC46}"/>
              </a:ext>
            </a:extLst>
          </p:cNvPr>
          <p:cNvSpPr>
            <a:spLocks noGrp="1"/>
          </p:cNvSpPr>
          <p:nvPr>
            <p:ph type="sldNum" sz="quarter" idx="5"/>
          </p:nvPr>
        </p:nvSpPr>
        <p:spPr/>
        <p:txBody>
          <a:bodyPr/>
          <a:lstStyle/>
          <a:p>
            <a:pPr>
              <a:defRPr/>
            </a:pPr>
            <a:fld id="{FDAF92A6-53CB-5745-B271-A47A4B5327E2}" type="slidenum">
              <a:rPr lang="en-US" altLang="en-US" smtClean="0"/>
              <a:pPr>
                <a:defRPr/>
              </a:pPr>
              <a:t>3</a:t>
            </a:fld>
            <a:endParaRPr lang="en-US" altLang="en-US"/>
          </a:p>
        </p:txBody>
      </p:sp>
    </p:spTree>
    <p:extLst>
      <p:ext uri="{BB962C8B-B14F-4D97-AF65-F5344CB8AC3E}">
        <p14:creationId xmlns:p14="http://schemas.microsoft.com/office/powerpoint/2010/main" val="53147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AF92A6-53CB-5745-B271-A47A4B5327E2}" type="slidenum">
              <a:rPr lang="en-US" altLang="en-US" smtClean="0"/>
              <a:pPr>
                <a:defRPr/>
              </a:pPr>
              <a:t>31</a:t>
            </a:fld>
            <a:endParaRPr lang="en-US" altLang="en-US"/>
          </a:p>
        </p:txBody>
      </p:sp>
    </p:spTree>
    <p:extLst>
      <p:ext uri="{BB962C8B-B14F-4D97-AF65-F5344CB8AC3E}">
        <p14:creationId xmlns:p14="http://schemas.microsoft.com/office/powerpoint/2010/main" val="2189259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C8489-8407-D697-B67D-4E797E2EA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0F913-2376-902C-A4D7-0BEFCAA36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99B9D-D66C-3AB7-D662-0AE04FAFAE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402B3-57C5-7647-9F0B-9DC8C2D8C81E}"/>
              </a:ext>
            </a:extLst>
          </p:cNvPr>
          <p:cNvSpPr>
            <a:spLocks noGrp="1"/>
          </p:cNvSpPr>
          <p:nvPr>
            <p:ph type="sldNum" sz="quarter" idx="5"/>
          </p:nvPr>
        </p:nvSpPr>
        <p:spPr/>
        <p:txBody>
          <a:bodyPr/>
          <a:lstStyle/>
          <a:p>
            <a:pPr>
              <a:defRPr/>
            </a:pPr>
            <a:fld id="{FDAF92A6-53CB-5745-B271-A47A4B5327E2}" type="slidenum">
              <a:rPr lang="en-US" altLang="en-US" smtClean="0"/>
              <a:pPr>
                <a:defRPr/>
              </a:pPr>
              <a:t>32</a:t>
            </a:fld>
            <a:endParaRPr lang="en-US" altLang="en-US"/>
          </a:p>
        </p:txBody>
      </p:sp>
    </p:spTree>
    <p:extLst>
      <p:ext uri="{BB962C8B-B14F-4D97-AF65-F5344CB8AC3E}">
        <p14:creationId xmlns:p14="http://schemas.microsoft.com/office/powerpoint/2010/main" val="2292939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AF92A6-53CB-5745-B271-A47A4B5327E2}" type="slidenum">
              <a:rPr lang="en-US" altLang="en-US" smtClean="0"/>
              <a:pPr>
                <a:defRPr/>
              </a:pPr>
              <a:t>33</a:t>
            </a:fld>
            <a:endParaRPr lang="en-US" altLang="en-US"/>
          </a:p>
        </p:txBody>
      </p:sp>
    </p:spTree>
    <p:extLst>
      <p:ext uri="{BB962C8B-B14F-4D97-AF65-F5344CB8AC3E}">
        <p14:creationId xmlns:p14="http://schemas.microsoft.com/office/powerpoint/2010/main" val="3551636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AF92A6-53CB-5745-B271-A47A4B5327E2}" type="slidenum">
              <a:rPr lang="en-US" altLang="en-US" smtClean="0"/>
              <a:pPr>
                <a:defRPr/>
              </a:pPr>
              <a:t>34</a:t>
            </a:fld>
            <a:endParaRPr lang="en-US" altLang="en-US"/>
          </a:p>
        </p:txBody>
      </p:sp>
    </p:spTree>
    <p:extLst>
      <p:ext uri="{BB962C8B-B14F-4D97-AF65-F5344CB8AC3E}">
        <p14:creationId xmlns:p14="http://schemas.microsoft.com/office/powerpoint/2010/main" val="733091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sz="1200" dirty="0">
              <a:solidFill>
                <a:srgbClr val="FFFFFF"/>
              </a:solidFill>
              <a:latin typeface="Calibri" charset="0"/>
            </a:endParaRPr>
          </a:p>
        </p:txBody>
      </p:sp>
      <p:sp>
        <p:nvSpPr>
          <p:cNvPr id="4" name="Espaço Reservado para Número de Slide 3"/>
          <p:cNvSpPr>
            <a:spLocks noGrp="1"/>
          </p:cNvSpPr>
          <p:nvPr>
            <p:ph type="sldNum" sz="quarter" idx="10"/>
          </p:nvPr>
        </p:nvSpPr>
        <p:spPr/>
        <p:txBody>
          <a:bodyPr/>
          <a:lstStyle/>
          <a:p>
            <a:pPr>
              <a:defRPr/>
            </a:pPr>
            <a:fld id="{FDAF92A6-53CB-5745-B271-A47A4B5327E2}" type="slidenum">
              <a:rPr lang="en-US" altLang="en-US" smtClean="0"/>
              <a:pPr>
                <a:defRPr/>
              </a:pPr>
              <a:t>35</a:t>
            </a:fld>
            <a:endParaRPr lang="en-US" altLang="en-US"/>
          </a:p>
        </p:txBody>
      </p:sp>
    </p:spTree>
    <p:extLst>
      <p:ext uri="{BB962C8B-B14F-4D97-AF65-F5344CB8AC3E}">
        <p14:creationId xmlns:p14="http://schemas.microsoft.com/office/powerpoint/2010/main" val="4042895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5F80C-42FF-EE31-AC0E-99942AB00B8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084089-447B-3B26-6959-31C30C13C46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4AF483E-A795-B31C-8960-7C5BE8E42DBD}"/>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ED299789-7465-8D5F-FFA6-BF8C054EC3BE}"/>
              </a:ext>
            </a:extLst>
          </p:cNvPr>
          <p:cNvSpPr>
            <a:spLocks noGrp="1"/>
          </p:cNvSpPr>
          <p:nvPr>
            <p:ph type="sldNum" sz="quarter" idx="5"/>
          </p:nvPr>
        </p:nvSpPr>
        <p:spPr/>
        <p:txBody>
          <a:bodyPr/>
          <a:lstStyle/>
          <a:p>
            <a:pPr>
              <a:defRPr/>
            </a:pPr>
            <a:fld id="{FDAF92A6-53CB-5745-B271-A47A4B5327E2}" type="slidenum">
              <a:rPr lang="en-US" altLang="en-US" smtClean="0"/>
              <a:pPr>
                <a:defRPr/>
              </a:pPr>
              <a:t>4</a:t>
            </a:fld>
            <a:endParaRPr lang="en-US" altLang="en-US"/>
          </a:p>
        </p:txBody>
      </p:sp>
    </p:spTree>
    <p:extLst>
      <p:ext uri="{BB962C8B-B14F-4D97-AF65-F5344CB8AC3E}">
        <p14:creationId xmlns:p14="http://schemas.microsoft.com/office/powerpoint/2010/main" val="82753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10342-A0BB-49D2-EE0B-29BCF49893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69E08B2-7D9B-4AE5-64D4-79AB921B1A9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AB6F696-AC15-5419-D23B-7F52268D970B}"/>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7E3AC8F3-7E3F-A21D-6344-1A0142B9E53A}"/>
              </a:ext>
            </a:extLst>
          </p:cNvPr>
          <p:cNvSpPr>
            <a:spLocks noGrp="1"/>
          </p:cNvSpPr>
          <p:nvPr>
            <p:ph type="sldNum" sz="quarter" idx="5"/>
          </p:nvPr>
        </p:nvSpPr>
        <p:spPr/>
        <p:txBody>
          <a:bodyPr/>
          <a:lstStyle/>
          <a:p>
            <a:pPr>
              <a:defRPr/>
            </a:pPr>
            <a:fld id="{FDAF92A6-53CB-5745-B271-A47A4B5327E2}" type="slidenum">
              <a:rPr lang="en-US" altLang="en-US" smtClean="0"/>
              <a:pPr>
                <a:defRPr/>
              </a:pPr>
              <a:t>5</a:t>
            </a:fld>
            <a:endParaRPr lang="en-US" altLang="en-US"/>
          </a:p>
        </p:txBody>
      </p:sp>
    </p:spTree>
    <p:extLst>
      <p:ext uri="{BB962C8B-B14F-4D97-AF65-F5344CB8AC3E}">
        <p14:creationId xmlns:p14="http://schemas.microsoft.com/office/powerpoint/2010/main" val="166078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CFFB4-0D68-33B5-047C-3540BE6D6E3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8A43FD-0289-5E3C-CA42-BEAC3FD11E4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C2FB33-CB31-D12D-196C-C766EAC8B727}"/>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EB263A6C-10B5-B062-A5E4-47DB73525A6A}"/>
              </a:ext>
            </a:extLst>
          </p:cNvPr>
          <p:cNvSpPr>
            <a:spLocks noGrp="1"/>
          </p:cNvSpPr>
          <p:nvPr>
            <p:ph type="sldNum" sz="quarter" idx="5"/>
          </p:nvPr>
        </p:nvSpPr>
        <p:spPr/>
        <p:txBody>
          <a:bodyPr/>
          <a:lstStyle/>
          <a:p>
            <a:pPr>
              <a:defRPr/>
            </a:pPr>
            <a:fld id="{FDAF92A6-53CB-5745-B271-A47A4B5327E2}" type="slidenum">
              <a:rPr lang="en-US" altLang="en-US" smtClean="0"/>
              <a:pPr>
                <a:defRPr/>
              </a:pPr>
              <a:t>6</a:t>
            </a:fld>
            <a:endParaRPr lang="en-US" altLang="en-US"/>
          </a:p>
        </p:txBody>
      </p:sp>
    </p:spTree>
    <p:extLst>
      <p:ext uri="{BB962C8B-B14F-4D97-AF65-F5344CB8AC3E}">
        <p14:creationId xmlns:p14="http://schemas.microsoft.com/office/powerpoint/2010/main" val="33908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67BD-48CE-8D3E-7E3C-AE30448072B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0988535-6D1D-312C-8B84-9EA46EB63EE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803B5FB-98F8-D1E5-E67A-6F97B8B38825}"/>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66DA2808-8143-A80E-9EF4-5B86D4D70D8A}"/>
              </a:ext>
            </a:extLst>
          </p:cNvPr>
          <p:cNvSpPr>
            <a:spLocks noGrp="1"/>
          </p:cNvSpPr>
          <p:nvPr>
            <p:ph type="sldNum" sz="quarter" idx="5"/>
          </p:nvPr>
        </p:nvSpPr>
        <p:spPr/>
        <p:txBody>
          <a:bodyPr/>
          <a:lstStyle/>
          <a:p>
            <a:pPr>
              <a:defRPr/>
            </a:pPr>
            <a:fld id="{FDAF92A6-53CB-5745-B271-A47A4B5327E2}" type="slidenum">
              <a:rPr lang="en-US" altLang="en-US" smtClean="0"/>
              <a:pPr>
                <a:defRPr/>
              </a:pPr>
              <a:t>7</a:t>
            </a:fld>
            <a:endParaRPr lang="en-US" altLang="en-US"/>
          </a:p>
        </p:txBody>
      </p:sp>
    </p:spTree>
    <p:extLst>
      <p:ext uri="{BB962C8B-B14F-4D97-AF65-F5344CB8AC3E}">
        <p14:creationId xmlns:p14="http://schemas.microsoft.com/office/powerpoint/2010/main" val="177727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6ABC-300B-F16A-E8C8-6A70FCCD7C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C840B09-7CDA-4201-A267-25DB91FB51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15FA46F-DF86-BDA4-E755-B131ABCE1499}"/>
              </a:ext>
            </a:extLst>
          </p:cNvPr>
          <p:cNvSpPr>
            <a:spLocks noGrp="1"/>
          </p:cNvSpPr>
          <p:nvPr>
            <p:ph type="body" idx="1"/>
          </p:nvPr>
        </p:nvSpPr>
        <p:spPr/>
        <p:txBody>
          <a:bodyPr/>
          <a:lstStyle/>
          <a:p>
            <a:r>
              <a:rPr lang="pt-BR" dirty="0"/>
              <a:t>Na descrição da ação é importante colocar os resultados obtidos </a:t>
            </a:r>
          </a:p>
        </p:txBody>
      </p:sp>
      <p:sp>
        <p:nvSpPr>
          <p:cNvPr id="4" name="Espaço Reservado para Número de Slide 3">
            <a:extLst>
              <a:ext uri="{FF2B5EF4-FFF2-40B4-BE49-F238E27FC236}">
                <a16:creationId xmlns:a16="http://schemas.microsoft.com/office/drawing/2014/main" id="{F3700358-1300-45D4-7758-D17C67657B53}"/>
              </a:ext>
            </a:extLst>
          </p:cNvPr>
          <p:cNvSpPr>
            <a:spLocks noGrp="1"/>
          </p:cNvSpPr>
          <p:nvPr>
            <p:ph type="sldNum" sz="quarter" idx="5"/>
          </p:nvPr>
        </p:nvSpPr>
        <p:spPr/>
        <p:txBody>
          <a:bodyPr/>
          <a:lstStyle/>
          <a:p>
            <a:pPr>
              <a:defRPr/>
            </a:pPr>
            <a:fld id="{FDAF92A6-53CB-5745-B271-A47A4B5327E2}" type="slidenum">
              <a:rPr lang="en-US" altLang="en-US" smtClean="0"/>
              <a:pPr>
                <a:defRPr/>
              </a:pPr>
              <a:t>8</a:t>
            </a:fld>
            <a:endParaRPr lang="en-US" altLang="en-US"/>
          </a:p>
        </p:txBody>
      </p:sp>
    </p:spTree>
    <p:extLst>
      <p:ext uri="{BB962C8B-B14F-4D97-AF65-F5344CB8AC3E}">
        <p14:creationId xmlns:p14="http://schemas.microsoft.com/office/powerpoint/2010/main" val="44034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DAF92A6-53CB-5745-B271-A47A4B5327E2}" type="slidenum">
              <a:rPr lang="en-US" altLang="en-US" smtClean="0"/>
              <a:pPr>
                <a:defRPr/>
              </a:pPr>
              <a:t>9</a:t>
            </a:fld>
            <a:endParaRPr lang="en-US" altLang="en-US"/>
          </a:p>
        </p:txBody>
      </p:sp>
    </p:spTree>
    <p:extLst>
      <p:ext uri="{BB962C8B-B14F-4D97-AF65-F5344CB8AC3E}">
        <p14:creationId xmlns:p14="http://schemas.microsoft.com/office/powerpoint/2010/main" val="464241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pt-B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B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2791F6F-0771-CD4E-A38A-540D2FC3A7D7}" type="datetime1">
              <a:rPr lang="pt-BR" altLang="en-US"/>
              <a:pPr>
                <a:defRPr/>
              </a:pPr>
              <a:t>25/03/2026</a:t>
            </a:fld>
            <a:endParaRPr lang="pt-BR"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B094FF8-4AFB-AA49-B5BB-CE9FD564C72C}" type="slidenum">
              <a:rPr lang="pt-BR" altLang="en-US"/>
              <a:pPr>
                <a:defRPr/>
              </a:pPr>
              <a:t>‹nº›</a:t>
            </a:fld>
            <a:endParaRPr lang="pt-BR" altLang="en-US"/>
          </a:p>
        </p:txBody>
      </p:sp>
    </p:spTree>
    <p:extLst>
      <p:ext uri="{BB962C8B-B14F-4D97-AF65-F5344CB8AC3E}">
        <p14:creationId xmlns:p14="http://schemas.microsoft.com/office/powerpoint/2010/main" val="98441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x-none"/>
              <a:t>Click to edit Master title style</a:t>
            </a:r>
            <a:endParaRPr lang="pt-B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4E79AA7-2D17-3C46-B296-29AFF8A7799D}" type="datetime1">
              <a:rPr lang="pt-BR" altLang="en-US"/>
              <a:pPr>
                <a:defRPr/>
              </a:pPr>
              <a:t>25/03/2026</a:t>
            </a:fld>
            <a:endParaRPr lang="pt-BR"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A7E777B-0635-FF42-8AE2-454FF2A57B3E}" type="slidenum">
              <a:rPr lang="pt-BR" altLang="en-US"/>
              <a:pPr>
                <a:defRPr/>
              </a:pPr>
              <a:t>‹nº›</a:t>
            </a:fld>
            <a:endParaRPr lang="pt-BR" altLang="en-US"/>
          </a:p>
        </p:txBody>
      </p:sp>
    </p:spTree>
    <p:extLst>
      <p:ext uri="{BB962C8B-B14F-4D97-AF65-F5344CB8AC3E}">
        <p14:creationId xmlns:p14="http://schemas.microsoft.com/office/powerpoint/2010/main" val="84167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x-none"/>
              <a:t>Click to edit Master title style</a:t>
            </a:r>
            <a:endParaRPr lang="pt-B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67D58E3-3102-AB48-ABE9-4A5173B71CC7}" type="datetime1">
              <a:rPr lang="pt-BR" altLang="en-US"/>
              <a:pPr>
                <a:defRPr/>
              </a:pPr>
              <a:t>25/03/2026</a:t>
            </a:fld>
            <a:endParaRPr lang="pt-BR"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736C55C-F502-7443-9CE4-727F7D04E206}" type="slidenum">
              <a:rPr lang="pt-BR" altLang="en-US"/>
              <a:pPr>
                <a:defRPr/>
              </a:pPr>
              <a:t>‹nº›</a:t>
            </a:fld>
            <a:endParaRPr lang="pt-BR" altLang="en-US"/>
          </a:p>
        </p:txBody>
      </p:sp>
    </p:spTree>
    <p:extLst>
      <p:ext uri="{BB962C8B-B14F-4D97-AF65-F5344CB8AC3E}">
        <p14:creationId xmlns:p14="http://schemas.microsoft.com/office/powerpoint/2010/main" val="61255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7EDFCC1-B173-8648-85D2-966423D58ECD}" type="datetime1">
              <a:rPr lang="pt-BR" altLang="en-US"/>
              <a:pPr>
                <a:defRPr/>
              </a:pPr>
              <a:t>25/03/2026</a:t>
            </a:fld>
            <a:endParaRPr lang="pt-BR" altLang="en-US"/>
          </a:p>
        </p:txBody>
      </p:sp>
      <p:sp>
        <p:nvSpPr>
          <p:cNvPr id="3"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CBD5380-10FA-3542-8202-4ED3DA068EAE}" type="slidenum">
              <a:rPr lang="pt-BR" altLang="en-US"/>
              <a:pPr>
                <a:defRPr/>
              </a:pPr>
              <a:t>‹nº›</a:t>
            </a:fld>
            <a:endParaRPr lang="pt-BR" altLang="en-US"/>
          </a:p>
        </p:txBody>
      </p:sp>
    </p:spTree>
    <p:extLst>
      <p:ext uri="{BB962C8B-B14F-4D97-AF65-F5344CB8AC3E}">
        <p14:creationId xmlns:p14="http://schemas.microsoft.com/office/powerpoint/2010/main" val="1021506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m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40416" y="6415256"/>
            <a:ext cx="2035967" cy="253908"/>
          </a:xfrm>
          <a:prstGeom prst="rect">
            <a:avLst/>
          </a:prstGeom>
        </p:spPr>
      </p:pic>
    </p:spTree>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9"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4" charset="-128"/>
          <a:cs typeface="ＭＳ Ｐゴシック" pitchFamily="6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sv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584" cy="6858000"/>
          </a:xfrm>
          <a:prstGeom prst="rect">
            <a:avLst/>
          </a:prstGeom>
        </p:spPr>
      </p:pic>
      <p:sp>
        <p:nvSpPr>
          <p:cNvPr id="10" name="Title 1">
            <a:extLst>
              <a:ext uri="{FF2B5EF4-FFF2-40B4-BE49-F238E27FC236}">
                <a16:creationId xmlns:a16="http://schemas.microsoft.com/office/drawing/2014/main" id="{5D8323D2-3D72-487A-B741-29F5550BCA68}"/>
              </a:ext>
            </a:extLst>
          </p:cNvPr>
          <p:cNvSpPr txBox="1">
            <a:spLocks/>
          </p:cNvSpPr>
          <p:nvPr/>
        </p:nvSpPr>
        <p:spPr bwMode="auto">
          <a:xfrm>
            <a:off x="911424" y="5877272"/>
            <a:ext cx="8424936" cy="576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endParaRPr lang="pt-BR" altLang="en-US" sz="3200" dirty="0">
              <a:solidFill>
                <a:srgbClr val="7E7F7F"/>
              </a:solidFill>
              <a:latin typeface="HelveticaNeueLT Pro 95 Blk" panose="020B0904020202020204" pitchFamily="34" charset="0"/>
              <a:ea typeface="ＭＳ Ｐゴシック" charset="-128"/>
            </a:endParaRP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826" y="1484784"/>
            <a:ext cx="3266223" cy="1656185"/>
          </a:xfrm>
          <a:prstGeom prst="rect">
            <a:avLst/>
          </a:prstGeom>
        </p:spPr>
      </p:pic>
      <p:sp>
        <p:nvSpPr>
          <p:cNvPr id="8" name="Title 1">
            <a:extLst>
              <a:ext uri="{FF2B5EF4-FFF2-40B4-BE49-F238E27FC236}">
                <a16:creationId xmlns:a16="http://schemas.microsoft.com/office/drawing/2014/main" id="{1CC6B978-6F87-4903-9571-B1A076CCE775}"/>
              </a:ext>
            </a:extLst>
          </p:cNvPr>
          <p:cNvSpPr txBox="1">
            <a:spLocks/>
          </p:cNvSpPr>
          <p:nvPr/>
        </p:nvSpPr>
        <p:spPr bwMode="auto">
          <a:xfrm>
            <a:off x="992125" y="5029400"/>
            <a:ext cx="8424936" cy="11359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endParaRPr lang="pt-BR" altLang="en-US" sz="5400" b="1" dirty="0">
              <a:solidFill>
                <a:srgbClr val="7E7F7F"/>
              </a:solidFill>
              <a:latin typeface="HelveticaNeueLT Pro 95 Blk" panose="020B0904020202020204" pitchFamily="34" charset="0"/>
              <a:ea typeface="ＭＳ Ｐゴシック" charset="-128"/>
            </a:endParaRPr>
          </a:p>
          <a:p>
            <a:pPr algn="l" eaLnBrk="1" hangingPunct="1"/>
            <a:endParaRPr lang="pt-BR" altLang="en-US" sz="5400" b="1" dirty="0">
              <a:solidFill>
                <a:srgbClr val="7E7F7F"/>
              </a:solidFill>
              <a:latin typeface="HelveticaNeueLT Pro 95 Blk" panose="020B0904020202020204" pitchFamily="34" charset="0"/>
              <a:ea typeface="ＭＳ Ｐゴシック" charset="-128"/>
            </a:endParaRPr>
          </a:p>
        </p:txBody>
      </p:sp>
      <p:sp>
        <p:nvSpPr>
          <p:cNvPr id="9" name="Title 1">
            <a:extLst>
              <a:ext uri="{FF2B5EF4-FFF2-40B4-BE49-F238E27FC236}">
                <a16:creationId xmlns:a16="http://schemas.microsoft.com/office/drawing/2014/main" id="{E431F178-EC15-4B23-A0A3-18C7811F0B9D}"/>
              </a:ext>
            </a:extLst>
          </p:cNvPr>
          <p:cNvSpPr txBox="1">
            <a:spLocks/>
          </p:cNvSpPr>
          <p:nvPr/>
        </p:nvSpPr>
        <p:spPr bwMode="auto">
          <a:xfrm>
            <a:off x="737283" y="5589440"/>
            <a:ext cx="8424936" cy="576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r>
              <a:rPr lang="pt-BR" altLang="en-US" dirty="0">
                <a:solidFill>
                  <a:srgbClr val="B3D955"/>
                </a:solidFill>
                <a:ea typeface="ＭＳ Ｐゴシック" charset="-128"/>
              </a:rPr>
              <a:t>RELATÓRIO ANUAL 2023</a:t>
            </a:r>
          </a:p>
        </p:txBody>
      </p:sp>
      <p:pic>
        <p:nvPicPr>
          <p:cNvPr id="7" name="Imagem 6">
            <a:extLst>
              <a:ext uri="{FF2B5EF4-FFF2-40B4-BE49-F238E27FC236}">
                <a16:creationId xmlns:a16="http://schemas.microsoft.com/office/drawing/2014/main" id="{F1EBB4AC-9DAE-4D96-9583-61BB11FAF6D6}"/>
              </a:ext>
            </a:extLst>
          </p:cNvPr>
          <p:cNvPicPr>
            <a:picLocks noChangeAspect="1"/>
          </p:cNvPicPr>
          <p:nvPr/>
        </p:nvPicPr>
        <p:blipFill>
          <a:blip r:embed="rId5"/>
          <a:stretch>
            <a:fillRect/>
          </a:stretch>
        </p:blipFill>
        <p:spPr>
          <a:xfrm>
            <a:off x="9176357" y="5786147"/>
            <a:ext cx="2304256" cy="537398"/>
          </a:xfrm>
          <a:prstGeom prst="rect">
            <a:avLst/>
          </a:prstGeom>
        </p:spPr>
      </p:pic>
    </p:spTree>
    <p:extLst>
      <p:ext uri="{BB962C8B-B14F-4D97-AF65-F5344CB8AC3E}">
        <p14:creationId xmlns:p14="http://schemas.microsoft.com/office/powerpoint/2010/main" val="76784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204993"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45820" y="2269921"/>
            <a:ext cx="11294796" cy="4216539"/>
          </a:xfrm>
          <a:prstGeom prst="rect">
            <a:avLst/>
          </a:prstGeom>
          <a:noFill/>
        </p:spPr>
        <p:txBody>
          <a:bodyPr wrap="square">
            <a:spAutoFit/>
          </a:bodyPr>
          <a:lstStyle/>
          <a:p>
            <a:pPr algn="ctr"/>
            <a:r>
              <a:rPr lang="pt-BR" sz="4800" b="1" dirty="0">
                <a:solidFill>
                  <a:srgbClr val="99C616"/>
                </a:solidFill>
                <a:latin typeface="Calibri" charset="0"/>
              </a:rPr>
              <a:t>13 </a:t>
            </a:r>
            <a:r>
              <a:rPr lang="pt-BR" sz="4800" dirty="0">
                <a:solidFill>
                  <a:srgbClr val="595959"/>
                </a:solidFill>
                <a:latin typeface="Calibri" charset="0"/>
              </a:rPr>
              <a:t>pessoas capacitadas</a:t>
            </a:r>
          </a:p>
          <a:p>
            <a:pPr algn="ctr"/>
            <a:endParaRPr lang="pt-BR" b="1" dirty="0">
              <a:solidFill>
                <a:srgbClr val="99C616"/>
              </a:solidFill>
              <a:latin typeface="Calibri" charset="0"/>
            </a:endParaRPr>
          </a:p>
          <a:p>
            <a:pPr algn="ctr"/>
            <a:r>
              <a:rPr lang="pt-BR" sz="2000" b="1" dirty="0">
                <a:solidFill>
                  <a:srgbClr val="99C616"/>
                </a:solidFill>
                <a:latin typeface="Calibri" charset="0"/>
              </a:rPr>
              <a:t>Descrição da ação: </a:t>
            </a:r>
            <a:r>
              <a:rPr lang="pt-BR" sz="2000" dirty="0">
                <a:solidFill>
                  <a:srgbClr val="595959"/>
                </a:solidFill>
                <a:latin typeface="Calibri" charset="0"/>
              </a:rPr>
              <a:t>A equipe terceirizada da Dinâmica </a:t>
            </a:r>
            <a:r>
              <a:rPr lang="pt-BR" sz="2000" dirty="0" err="1">
                <a:solidFill>
                  <a:srgbClr val="595959"/>
                </a:solidFill>
                <a:latin typeface="Calibri" charset="0"/>
              </a:rPr>
              <a:t>Facility</a:t>
            </a:r>
            <a:r>
              <a:rPr lang="pt-BR" sz="2000" dirty="0">
                <a:solidFill>
                  <a:srgbClr val="595959"/>
                </a:solidFill>
                <a:latin typeface="Calibri" charset="0"/>
              </a:rPr>
              <a:t>, que realiza serviços de limpeza e conservação, manutenção, telefonia e copeiragem na CNC/DF foi capacitada sobre Qualidade no Atendimento, Postura e Trabalho em Equipe, Normas e Manuseio de Produtos Químicos, Saúde e Segurança Ocupacional, Boas Práticas de Higienização, Plano de Gerenciamento de Resíduos de Serviço de Saúde e Coleta Seletiva promovida pelo Programa Ecos.</a:t>
            </a:r>
          </a:p>
          <a:p>
            <a:pPr algn="ctr"/>
            <a:endParaRPr lang="pt-BR" sz="2000" dirty="0">
              <a:solidFill>
                <a:srgbClr val="595959"/>
              </a:solidFill>
              <a:latin typeface="Calibri" charset="0"/>
            </a:endParaRPr>
          </a:p>
          <a:p>
            <a:pPr algn="ctr"/>
            <a:r>
              <a:rPr lang="pt-BR" sz="2000" dirty="0">
                <a:solidFill>
                  <a:srgbClr val="595959"/>
                </a:solidFill>
                <a:latin typeface="Calibri" charset="0"/>
              </a:rPr>
              <a:t>Os temas foram ministrados por profissionais da Dinâmica e a GSI/DF abordou a Gestão de Resíduos, que abrange a Coleta Seletiva, o Plano de Gerenciamento de Resíduos Sólidos, além dos indicadores de consumo na Confederação, dentre outros.</a:t>
            </a:r>
            <a:endParaRPr lang="pt-BR" sz="1600"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E9199C03-EC12-638E-E013-66966F3A3220}"/>
              </a:ext>
            </a:extLst>
          </p:cNvPr>
          <p:cNvSpPr txBox="1"/>
          <p:nvPr/>
        </p:nvSpPr>
        <p:spPr>
          <a:xfrm>
            <a:off x="686136" y="1305019"/>
            <a:ext cx="10594440"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ENGAJAMENTOS DE STAKEHOLDERS INTERNOS</a:t>
            </a:r>
          </a:p>
        </p:txBody>
      </p:sp>
    </p:spTree>
    <p:extLst>
      <p:ext uri="{BB962C8B-B14F-4D97-AF65-F5344CB8AC3E}">
        <p14:creationId xmlns:p14="http://schemas.microsoft.com/office/powerpoint/2010/main" val="4042787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D5C53-C7AA-B17B-A6EC-93203AD64916}"/>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343DE139-E76B-57B1-7FE6-7A5E074A43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204993" cy="6858000"/>
          </a:xfrm>
          <a:prstGeom prst="rect">
            <a:avLst/>
          </a:prstGeom>
        </p:spPr>
      </p:pic>
      <p:sp>
        <p:nvSpPr>
          <p:cNvPr id="27" name="Retângulo 26">
            <a:extLst>
              <a:ext uri="{FF2B5EF4-FFF2-40B4-BE49-F238E27FC236}">
                <a16:creationId xmlns:a16="http://schemas.microsoft.com/office/drawing/2014/main" id="{18361383-0AC3-D8B0-AF58-37C1499EF79A}"/>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B3076B80-8E74-066C-E91F-ACEC743143C1}"/>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D2440C76-3781-98E7-9A72-60159DE8ED2B}"/>
              </a:ext>
            </a:extLst>
          </p:cNvPr>
          <p:cNvSpPr txBox="1"/>
          <p:nvPr/>
        </p:nvSpPr>
        <p:spPr>
          <a:xfrm>
            <a:off x="347168" y="2348880"/>
            <a:ext cx="11294796" cy="3293209"/>
          </a:xfrm>
          <a:prstGeom prst="rect">
            <a:avLst/>
          </a:prstGeom>
          <a:noFill/>
        </p:spPr>
        <p:txBody>
          <a:bodyPr wrap="square">
            <a:spAutoFit/>
          </a:bodyPr>
          <a:lstStyle/>
          <a:p>
            <a:pPr algn="ctr"/>
            <a:r>
              <a:rPr lang="pt-BR" sz="4800" b="1" dirty="0">
                <a:solidFill>
                  <a:srgbClr val="99C616"/>
                </a:solidFill>
                <a:latin typeface="Calibri" charset="0"/>
              </a:rPr>
              <a:t>11 </a:t>
            </a:r>
            <a:r>
              <a:rPr lang="pt-BR" sz="5400" dirty="0">
                <a:solidFill>
                  <a:srgbClr val="595959"/>
                </a:solidFill>
                <a:latin typeface="Calibri" charset="0"/>
              </a:rPr>
              <a:t>participações em eventos</a:t>
            </a:r>
          </a:p>
          <a:p>
            <a:pPr algn="ctr"/>
            <a:endParaRPr lang="pt-BR" sz="5400" dirty="0">
              <a:solidFill>
                <a:srgbClr val="595959"/>
              </a:solidFill>
              <a:latin typeface="Calibri" charset="0"/>
            </a:endParaRPr>
          </a:p>
          <a:p>
            <a:pPr algn="ctr"/>
            <a:endParaRPr lang="pt-BR" b="1" dirty="0">
              <a:solidFill>
                <a:srgbClr val="99C616"/>
              </a:solidFill>
              <a:latin typeface="Calibri" charset="0"/>
            </a:endParaRPr>
          </a:p>
          <a:p>
            <a:pPr algn="ctr"/>
            <a:r>
              <a:rPr lang="pt-BR" sz="2000" b="1" dirty="0">
                <a:solidFill>
                  <a:srgbClr val="99C616"/>
                </a:solidFill>
                <a:latin typeface="Calibri" charset="0"/>
              </a:rPr>
              <a:t>Descrição da ação: </a:t>
            </a:r>
            <a:r>
              <a:rPr lang="pt-BR" sz="2000" dirty="0">
                <a:solidFill>
                  <a:srgbClr val="595959"/>
                </a:solidFill>
                <a:latin typeface="Calibri" charset="0"/>
              </a:rPr>
              <a:t>Não se faz sustentabilidade sozinho, para tanto é necessário realizar parcerias estratégias e institucionais para se construir uma percepção do que é a sustentabilidade e como a temática pode gerar valor positivo para o negócio em médio e longo prazos e para a sociedade.</a:t>
            </a:r>
            <a:endParaRPr lang="pt-BR" sz="1600"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43928B29-6E7A-8779-CD04-8F519674A0F7}"/>
              </a:ext>
            </a:extLst>
          </p:cNvPr>
          <p:cNvSpPr txBox="1"/>
          <p:nvPr/>
        </p:nvSpPr>
        <p:spPr>
          <a:xfrm>
            <a:off x="686136" y="1305019"/>
            <a:ext cx="10594440"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ENGAJAMENTOS DE STAKEHOLDERS EXTERNOS</a:t>
            </a:r>
          </a:p>
        </p:txBody>
      </p:sp>
    </p:spTree>
    <p:extLst>
      <p:ext uri="{BB962C8B-B14F-4D97-AF65-F5344CB8AC3E}">
        <p14:creationId xmlns:p14="http://schemas.microsoft.com/office/powerpoint/2010/main" val="236556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41" y="8588"/>
            <a:ext cx="12208441"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12778" y="2101299"/>
            <a:ext cx="11399846" cy="4493538"/>
          </a:xfrm>
          <a:prstGeom prst="rect">
            <a:avLst/>
          </a:prstGeom>
          <a:noFill/>
        </p:spPr>
        <p:txBody>
          <a:bodyPr wrap="square">
            <a:spAutoFit/>
          </a:bodyPr>
          <a:lstStyle/>
          <a:p>
            <a:pPr algn="ctr"/>
            <a:r>
              <a:rPr lang="pt-BR" sz="5400" b="1" dirty="0">
                <a:solidFill>
                  <a:srgbClr val="99C616"/>
                </a:solidFill>
                <a:latin typeface="Calibri" charset="0"/>
              </a:rPr>
              <a:t>135 </a:t>
            </a:r>
            <a:r>
              <a:rPr lang="pt-BR" sz="5400" dirty="0">
                <a:solidFill>
                  <a:srgbClr val="595959"/>
                </a:solidFill>
                <a:latin typeface="Calibri" charset="0"/>
              </a:rPr>
              <a:t>doações realizadas</a:t>
            </a:r>
          </a:p>
          <a:p>
            <a:pPr algn="ctr"/>
            <a:endParaRPr lang="pt-BR" sz="2400" b="1" dirty="0">
              <a:solidFill>
                <a:srgbClr val="99C616"/>
              </a:solidFill>
              <a:latin typeface="Calibri" charset="0"/>
            </a:endParaRPr>
          </a:p>
          <a:p>
            <a:pPr algn="ctr"/>
            <a:r>
              <a:rPr lang="pt-BR" sz="2400" b="1" dirty="0">
                <a:solidFill>
                  <a:srgbClr val="99C616"/>
                </a:solidFill>
                <a:latin typeface="Calibri" charset="0"/>
              </a:rPr>
              <a:t>Descrição da ação: </a:t>
            </a:r>
            <a:r>
              <a:rPr lang="pt-BR" sz="2400" dirty="0">
                <a:solidFill>
                  <a:srgbClr val="595959"/>
                </a:solidFill>
                <a:latin typeface="Calibri" charset="0"/>
              </a:rPr>
              <a:t>Novo destino para bens patrimoniais baixados considerados descartes inservíveis, obsoletos e fora do padrão. </a:t>
            </a:r>
          </a:p>
          <a:p>
            <a:pPr algn="ctr"/>
            <a:endParaRPr lang="pt-BR" sz="2400" b="1" dirty="0">
              <a:solidFill>
                <a:srgbClr val="99C616"/>
              </a:solidFill>
              <a:latin typeface="Calibri" charset="0"/>
            </a:endParaRPr>
          </a:p>
          <a:p>
            <a:pPr algn="ctr"/>
            <a:r>
              <a:rPr lang="pt-BR" sz="2400" dirty="0">
                <a:solidFill>
                  <a:srgbClr val="595959"/>
                </a:solidFill>
                <a:latin typeface="Calibri" charset="0"/>
              </a:rPr>
              <a:t>A CNC doou 135 itens baixados, tais como: móveis, máquinas, aparelhos e utensílios para a Cooperativa Popular Amigos do Meio Ambiente – </a:t>
            </a:r>
            <a:r>
              <a:rPr lang="pt-BR" sz="2400" dirty="0" err="1">
                <a:solidFill>
                  <a:srgbClr val="595959"/>
                </a:solidFill>
                <a:latin typeface="Calibri" charset="0"/>
              </a:rPr>
              <a:t>Coopama</a:t>
            </a:r>
            <a:r>
              <a:rPr lang="pt-BR" sz="2400" dirty="0">
                <a:solidFill>
                  <a:srgbClr val="595959"/>
                </a:solidFill>
                <a:latin typeface="Calibri" charset="0"/>
              </a:rPr>
              <a:t>. Os itens tiveram um destino consciente no pós-consumo e foram encaminhados para reciclagem junto à Cooperativa de Catadores de Materiais Recicláveis (</a:t>
            </a:r>
            <a:r>
              <a:rPr lang="pt-BR" sz="2400" dirty="0" err="1">
                <a:solidFill>
                  <a:srgbClr val="595959"/>
                </a:solidFill>
                <a:latin typeface="Calibri" charset="0"/>
              </a:rPr>
              <a:t>Coopama</a:t>
            </a:r>
            <a:r>
              <a:rPr lang="pt-BR" sz="2400" dirty="0">
                <a:solidFill>
                  <a:srgbClr val="595959"/>
                </a:solidFill>
                <a:latin typeface="Calibri" charset="0"/>
              </a:rPr>
              <a:t>), parceira do Ecos.</a:t>
            </a:r>
          </a:p>
          <a:p>
            <a:endParaRPr lang="pt-BR"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E9199C03-EC12-638E-E013-66966F3A3220}"/>
              </a:ext>
            </a:extLst>
          </p:cNvPr>
          <p:cNvSpPr txBox="1"/>
          <p:nvPr/>
        </p:nvSpPr>
        <p:spPr>
          <a:xfrm>
            <a:off x="614335" y="1207771"/>
            <a:ext cx="10594233"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ECONOMIA CIRCULAR DE BENS PATRIMONIAIS</a:t>
            </a:r>
          </a:p>
        </p:txBody>
      </p:sp>
    </p:spTree>
    <p:extLst>
      <p:ext uri="{BB962C8B-B14F-4D97-AF65-F5344CB8AC3E}">
        <p14:creationId xmlns:p14="http://schemas.microsoft.com/office/powerpoint/2010/main" val="363108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28" y="0"/>
            <a:ext cx="12192000"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76836" y="2320464"/>
            <a:ext cx="10975747" cy="4647426"/>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mitigação do impacto ambiental.</a:t>
            </a:r>
          </a:p>
          <a:p>
            <a:pPr algn="ctr"/>
            <a:endParaRPr lang="pt-BR" sz="2400" dirty="0">
              <a:solidFill>
                <a:srgbClr val="595959"/>
              </a:solidFill>
              <a:latin typeface="Calibri" charset="0"/>
            </a:endParaRPr>
          </a:p>
          <a:p>
            <a:pPr algn="ctr"/>
            <a:r>
              <a:rPr lang="pt-BR" sz="2400" b="1" dirty="0">
                <a:solidFill>
                  <a:srgbClr val="99C616"/>
                </a:solidFill>
                <a:latin typeface="Calibri" charset="0"/>
              </a:rPr>
              <a:t>Descrição da ação: </a:t>
            </a:r>
            <a:r>
              <a:rPr lang="pt-BR" sz="2400" dirty="0">
                <a:solidFill>
                  <a:srgbClr val="595959"/>
                </a:solidFill>
                <a:latin typeface="Calibri" charset="0"/>
              </a:rPr>
              <a:t>foram realizadas as seguintes práticas sustentáveis durante a reunião: </a:t>
            </a:r>
          </a:p>
          <a:p>
            <a:pPr algn="ctr"/>
            <a:endParaRPr lang="pt-BR" sz="2400" dirty="0">
              <a:solidFill>
                <a:srgbClr val="595959"/>
              </a:solidFill>
              <a:latin typeface="Calibri" charset="0"/>
            </a:endParaRPr>
          </a:p>
          <a:p>
            <a:pPr algn="ctr"/>
            <a:r>
              <a:rPr lang="pt-BR" sz="2400" dirty="0">
                <a:solidFill>
                  <a:srgbClr val="595959"/>
                </a:solidFill>
                <a:latin typeface="Calibri" charset="0"/>
              </a:rPr>
              <a:t>1 – mitigação de CO2 por menor deslocamento dos participantes, eficiência energética e coleta seletiva no prédio; </a:t>
            </a:r>
          </a:p>
          <a:p>
            <a:pPr algn="ctr"/>
            <a:r>
              <a:rPr lang="pt-BR" sz="2400" dirty="0">
                <a:solidFill>
                  <a:srgbClr val="595959"/>
                </a:solidFill>
                <a:latin typeface="Calibri" charset="0"/>
              </a:rPr>
              <a:t>2 – selo e certificado para compensação de CO2 emitido;</a:t>
            </a:r>
          </a:p>
          <a:p>
            <a:pPr algn="ctr"/>
            <a:r>
              <a:rPr lang="pt-BR" sz="2400" dirty="0">
                <a:solidFill>
                  <a:srgbClr val="595959"/>
                </a:solidFill>
                <a:latin typeface="Calibri" charset="0"/>
              </a:rPr>
              <a:t>3 – </a:t>
            </a:r>
            <a:r>
              <a:rPr lang="pt-BR" sz="2400" dirty="0" err="1">
                <a:solidFill>
                  <a:srgbClr val="595959"/>
                </a:solidFill>
                <a:latin typeface="Calibri" charset="0"/>
              </a:rPr>
              <a:t>paperless</a:t>
            </a:r>
            <a:r>
              <a:rPr lang="pt-BR" sz="2400" dirty="0">
                <a:solidFill>
                  <a:srgbClr val="595959"/>
                </a:solidFill>
                <a:latin typeface="Calibri" charset="0"/>
              </a:rPr>
              <a:t>, não impressão de papel para a reunião com a comunicação toda sendo digital;</a:t>
            </a:r>
          </a:p>
          <a:p>
            <a:pPr algn="ctr"/>
            <a:r>
              <a:rPr lang="pt-BR" sz="2400" dirty="0">
                <a:solidFill>
                  <a:srgbClr val="595959"/>
                </a:solidFill>
                <a:latin typeface="Calibri" charset="0"/>
              </a:rPr>
              <a:t>2 – aproveitamento integral do alimento e uso de alimentos orgânicos;</a:t>
            </a:r>
            <a:endParaRPr lang="pt-BR" dirty="0">
              <a:solidFill>
                <a:srgbClr val="595959"/>
              </a:solidFill>
              <a:latin typeface="Calibri" charset="0"/>
            </a:endParaRPr>
          </a:p>
          <a:p>
            <a:pPr algn="ctr"/>
            <a:endParaRPr lang="pt-BR" sz="2000" dirty="0">
              <a:solidFill>
                <a:srgbClr val="99C616"/>
              </a:solidFill>
              <a:latin typeface="Calibri" charset="0"/>
            </a:endParaRPr>
          </a:p>
        </p:txBody>
      </p:sp>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10787882"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PRÁTICAS SUSTENTÁVEIS NA REUNIÃO DO GTT-MA PRESENCIAL</a:t>
            </a:r>
          </a:p>
        </p:txBody>
      </p:sp>
    </p:spTree>
    <p:extLst>
      <p:ext uri="{BB962C8B-B14F-4D97-AF65-F5344CB8AC3E}">
        <p14:creationId xmlns:p14="http://schemas.microsoft.com/office/powerpoint/2010/main" val="166337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76836" y="2320464"/>
            <a:ext cx="7303339" cy="3908762"/>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mitigação do impacto ambiental gerado na reunião.</a:t>
            </a:r>
          </a:p>
          <a:p>
            <a:pPr algn="ctr"/>
            <a:endParaRPr lang="pt-BR" sz="2200" dirty="0">
              <a:solidFill>
                <a:srgbClr val="595959"/>
              </a:solidFill>
              <a:latin typeface="Calibri" charset="0"/>
            </a:endParaRPr>
          </a:p>
          <a:p>
            <a:pPr algn="ctr"/>
            <a:r>
              <a:rPr lang="pt-BR" sz="2200" b="1" dirty="0">
                <a:solidFill>
                  <a:srgbClr val="99C616"/>
                </a:solidFill>
                <a:latin typeface="Calibri" charset="0"/>
              </a:rPr>
              <a:t>Descrição da ação: </a:t>
            </a:r>
            <a:r>
              <a:rPr lang="pt-BR" sz="2200" dirty="0">
                <a:solidFill>
                  <a:srgbClr val="595959"/>
                </a:solidFill>
                <a:latin typeface="Calibri" charset="0"/>
              </a:rPr>
              <a:t>Foram adquiridos 10 toneladas de créditos de carbono do projeto Envira Amazônia. O projeto atua no suporte à conservação da floresta, dos serviços ecossistêmicos e na preservação da biodiversidade local, beneficiando as comunidades locais, através da melhoria da qualidade de vida das pessoas que residem na área do projeto.   </a:t>
            </a:r>
          </a:p>
          <a:p>
            <a:endParaRPr lang="pt-BR" sz="2200" b="1" dirty="0">
              <a:solidFill>
                <a:srgbClr val="99C616"/>
              </a:solidFill>
              <a:latin typeface="Calibri" charset="0"/>
            </a:endParaRPr>
          </a:p>
        </p:txBody>
      </p:sp>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6698564" cy="830997"/>
          </a:xfrm>
          <a:prstGeom prst="rect">
            <a:avLst/>
          </a:prstGeom>
          <a:noFill/>
        </p:spPr>
        <p:txBody>
          <a:bodyPr wrap="square" rtlCol="0">
            <a:spAutoFit/>
          </a:bodyPr>
          <a:lstStyle/>
          <a:p>
            <a:pPr algn="ctr"/>
            <a:r>
              <a:rPr lang="pt-BR" sz="2400" b="1" dirty="0">
                <a:solidFill>
                  <a:srgbClr val="99C616"/>
                </a:solidFill>
                <a:latin typeface="HelveticaNeueLT Pro 95 Blk" panose="020B0904020202020204" pitchFamily="34" charset="0"/>
              </a:rPr>
              <a:t>COMPENSAÇÃO DE CO² DA REUNIÃO DO GTT-MA PRESENCIAL</a:t>
            </a:r>
          </a:p>
        </p:txBody>
      </p:sp>
      <p:sp>
        <p:nvSpPr>
          <p:cNvPr id="10" name="CaixaDeTexto 9">
            <a:extLst>
              <a:ext uri="{FF2B5EF4-FFF2-40B4-BE49-F238E27FC236}">
                <a16:creationId xmlns:a16="http://schemas.microsoft.com/office/drawing/2014/main" id="{F669EF0E-E606-80F9-D580-B269BD6F903C}"/>
              </a:ext>
            </a:extLst>
          </p:cNvPr>
          <p:cNvSpPr txBox="1"/>
          <p:nvPr/>
        </p:nvSpPr>
        <p:spPr>
          <a:xfrm>
            <a:off x="8473894" y="667611"/>
            <a:ext cx="2577665" cy="5355312"/>
          </a:xfrm>
          <a:prstGeom prst="rect">
            <a:avLst/>
          </a:prstGeom>
          <a:noFill/>
        </p:spPr>
        <p:txBody>
          <a:bodyPr wrap="square">
            <a:spAutoFit/>
          </a:bodyPr>
          <a:lstStyle/>
          <a:p>
            <a:r>
              <a:rPr lang="pt-BR" dirty="0">
                <a:solidFill>
                  <a:srgbClr val="888888"/>
                </a:solidFill>
                <a:latin typeface="Trebuchet MS" panose="020B0603020202020204" pitchFamily="34" charset="0"/>
              </a:rPr>
              <a:t>O Projeto Envira Amazônia obteve validação para o VCS - </a:t>
            </a:r>
            <a:r>
              <a:rPr lang="pt-BR" dirty="0" err="1">
                <a:solidFill>
                  <a:srgbClr val="888888"/>
                </a:solidFill>
                <a:latin typeface="Trebuchet MS" panose="020B0603020202020204" pitchFamily="34" charset="0"/>
              </a:rPr>
              <a:t>Verified</a:t>
            </a:r>
            <a:r>
              <a:rPr lang="pt-BR" dirty="0">
                <a:solidFill>
                  <a:srgbClr val="888888"/>
                </a:solidFill>
                <a:latin typeface="Trebuchet MS" panose="020B0603020202020204" pitchFamily="34" charset="0"/>
              </a:rPr>
              <a:t> Carbon Standard e CCBS - </a:t>
            </a:r>
            <a:r>
              <a:rPr lang="pt-BR" dirty="0" err="1">
                <a:solidFill>
                  <a:srgbClr val="888888"/>
                </a:solidFill>
                <a:latin typeface="Trebuchet MS" panose="020B0603020202020204" pitchFamily="34" charset="0"/>
              </a:rPr>
              <a:t>Climate</a:t>
            </a:r>
            <a:r>
              <a:rPr lang="pt-BR" dirty="0">
                <a:solidFill>
                  <a:srgbClr val="888888"/>
                </a:solidFill>
                <a:latin typeface="Trebuchet MS" panose="020B0603020202020204" pitchFamily="34" charset="0"/>
              </a:rPr>
              <a:t>, Community </a:t>
            </a:r>
            <a:r>
              <a:rPr lang="pt-BR" dirty="0" err="1">
                <a:solidFill>
                  <a:srgbClr val="888888"/>
                </a:solidFill>
                <a:latin typeface="Trebuchet MS" panose="020B0603020202020204" pitchFamily="34" charset="0"/>
              </a:rPr>
              <a:t>and</a:t>
            </a:r>
            <a:r>
              <a:rPr lang="pt-BR" dirty="0">
                <a:solidFill>
                  <a:srgbClr val="888888"/>
                </a:solidFill>
                <a:latin typeface="Trebuchet MS" panose="020B0603020202020204" pitchFamily="34" charset="0"/>
              </a:rPr>
              <a:t> </a:t>
            </a:r>
            <a:r>
              <a:rPr lang="pt-BR" dirty="0" err="1">
                <a:solidFill>
                  <a:srgbClr val="888888"/>
                </a:solidFill>
                <a:latin typeface="Trebuchet MS" panose="020B0603020202020204" pitchFamily="34" charset="0"/>
              </a:rPr>
              <a:t>Biodiversity</a:t>
            </a:r>
            <a:r>
              <a:rPr lang="pt-BR" dirty="0">
                <a:solidFill>
                  <a:srgbClr val="888888"/>
                </a:solidFill>
                <a:latin typeface="Trebuchet MS" panose="020B0603020202020204" pitchFamily="34" charset="0"/>
              </a:rPr>
              <a:t> Standard com a “Distinção Triplo Nível Ouro” pela biodiversidade excepcional do Projeto e benefícios comunitários, juntamente com a incorporação do Projeto de atividades de mitigação das mudanças climáticas.</a:t>
            </a:r>
          </a:p>
        </p:txBody>
      </p:sp>
    </p:spTree>
    <p:extLst>
      <p:ext uri="{BB962C8B-B14F-4D97-AF65-F5344CB8AC3E}">
        <p14:creationId xmlns:p14="http://schemas.microsoft.com/office/powerpoint/2010/main" val="42945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66074" y="2513988"/>
            <a:ext cx="11003906" cy="3662541"/>
          </a:xfrm>
          <a:prstGeom prst="rect">
            <a:avLst/>
          </a:prstGeom>
          <a:noFill/>
        </p:spPr>
        <p:txBody>
          <a:bodyPr wrap="square">
            <a:spAutoFit/>
          </a:bodyPr>
          <a:lstStyle/>
          <a:p>
            <a:pPr algn="ctr"/>
            <a:r>
              <a:rPr lang="pt-BR" sz="4800" b="1" dirty="0">
                <a:solidFill>
                  <a:srgbClr val="99C616"/>
                </a:solidFill>
                <a:latin typeface="Calibri" charset="0"/>
              </a:rPr>
              <a:t>342,6 kg </a:t>
            </a:r>
            <a:r>
              <a:rPr lang="pt-BR" sz="3600" dirty="0">
                <a:solidFill>
                  <a:srgbClr val="595959"/>
                </a:solidFill>
                <a:latin typeface="Calibri" charset="0"/>
              </a:rPr>
              <a:t>de materiais enviados para reciclagem;</a:t>
            </a:r>
          </a:p>
          <a:p>
            <a:pPr algn="ctr"/>
            <a:endParaRPr lang="pt-BR" sz="2800" dirty="0">
              <a:solidFill>
                <a:srgbClr val="595959"/>
              </a:solidFill>
              <a:latin typeface="Calibri" charset="0"/>
            </a:endParaRPr>
          </a:p>
          <a:p>
            <a:pPr algn="ctr"/>
            <a:r>
              <a:rPr lang="pt-BR" sz="4800" b="1" dirty="0">
                <a:solidFill>
                  <a:srgbClr val="99C616"/>
                </a:solidFill>
                <a:latin typeface="Calibri" charset="0"/>
              </a:rPr>
              <a:t>3,4 </a:t>
            </a:r>
            <a:r>
              <a:rPr lang="pt-BR" sz="4800" b="1" dirty="0" err="1">
                <a:solidFill>
                  <a:srgbClr val="99C616"/>
                </a:solidFill>
                <a:latin typeface="Calibri" charset="0"/>
              </a:rPr>
              <a:t>ton</a:t>
            </a:r>
            <a:r>
              <a:rPr lang="pt-BR" sz="4800" b="1" dirty="0">
                <a:solidFill>
                  <a:srgbClr val="99C616"/>
                </a:solidFill>
                <a:latin typeface="Calibri" charset="0"/>
              </a:rPr>
              <a:t> </a:t>
            </a:r>
            <a:r>
              <a:rPr lang="pt-BR" sz="3600" dirty="0">
                <a:solidFill>
                  <a:srgbClr val="595959"/>
                </a:solidFill>
                <a:latin typeface="Calibri" charset="0"/>
              </a:rPr>
              <a:t>de orgânicos </a:t>
            </a:r>
            <a:r>
              <a:rPr lang="pt-BR" sz="3600" dirty="0" err="1">
                <a:solidFill>
                  <a:srgbClr val="595959"/>
                </a:solidFill>
                <a:latin typeface="Calibri" charset="0"/>
              </a:rPr>
              <a:t>compostados</a:t>
            </a:r>
            <a:r>
              <a:rPr lang="pt-BR" sz="3600" dirty="0">
                <a:solidFill>
                  <a:srgbClr val="595959"/>
                </a:solidFill>
                <a:latin typeface="Calibri" charset="0"/>
              </a:rPr>
              <a:t>; </a:t>
            </a:r>
          </a:p>
          <a:p>
            <a:pPr algn="ctr"/>
            <a:endParaRPr lang="pt-BR" sz="1600" dirty="0">
              <a:solidFill>
                <a:srgbClr val="595959"/>
              </a:solidFill>
              <a:latin typeface="Calibri" charset="0"/>
            </a:endParaRPr>
          </a:p>
          <a:p>
            <a:pPr algn="ctr"/>
            <a:endParaRPr lang="pt-BR" sz="1600" b="1" dirty="0">
              <a:solidFill>
                <a:srgbClr val="99C616"/>
              </a:solidFill>
              <a:latin typeface="Calibri" charset="0"/>
            </a:endParaRPr>
          </a:p>
          <a:p>
            <a:pPr algn="ctr"/>
            <a:r>
              <a:rPr lang="pt-BR" sz="2800" dirty="0">
                <a:solidFill>
                  <a:srgbClr val="595959"/>
                </a:solidFill>
                <a:latin typeface="Calibri" charset="0"/>
              </a:rPr>
              <a:t>Neutralização de </a:t>
            </a:r>
            <a:r>
              <a:rPr lang="pt-BR" sz="4800" b="1" dirty="0">
                <a:solidFill>
                  <a:srgbClr val="99C616"/>
                </a:solidFill>
                <a:latin typeface="Calibri" charset="0"/>
              </a:rPr>
              <a:t>32 </a:t>
            </a:r>
            <a:r>
              <a:rPr lang="pt-BR" sz="4800" b="1" dirty="0" err="1">
                <a:solidFill>
                  <a:srgbClr val="99C616"/>
                </a:solidFill>
                <a:latin typeface="Calibri" charset="0"/>
              </a:rPr>
              <a:t>ton</a:t>
            </a:r>
            <a:r>
              <a:rPr lang="pt-BR" sz="4800" b="1" dirty="0">
                <a:solidFill>
                  <a:srgbClr val="99C616"/>
                </a:solidFill>
                <a:latin typeface="Calibri" charset="0"/>
              </a:rPr>
              <a:t> </a:t>
            </a:r>
            <a:r>
              <a:rPr lang="pt-BR" sz="2800" dirty="0">
                <a:solidFill>
                  <a:srgbClr val="595959"/>
                </a:solidFill>
                <a:latin typeface="Calibri" charset="0"/>
              </a:rPr>
              <a:t>de CO2e com a compra de créditos de carbono no mercado voluntário.</a:t>
            </a:r>
          </a:p>
        </p:txBody>
      </p:sp>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11003906"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PRÁTICAS SUSTENTÁVEIS NO CONGRESSO CONECTA E SICOMÉRCIO</a:t>
            </a:r>
          </a:p>
        </p:txBody>
      </p:sp>
    </p:spTree>
    <p:extLst>
      <p:ext uri="{BB962C8B-B14F-4D97-AF65-F5344CB8AC3E}">
        <p14:creationId xmlns:p14="http://schemas.microsoft.com/office/powerpoint/2010/main" val="295683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135"/>
            <a:ext cx="12192000"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440826" y="2616084"/>
            <a:ext cx="10859889" cy="3785652"/>
          </a:xfrm>
          <a:prstGeom prst="rect">
            <a:avLst/>
          </a:prstGeom>
          <a:noFill/>
        </p:spPr>
        <p:txBody>
          <a:bodyPr wrap="square">
            <a:spAutoFit/>
          </a:bodyPr>
          <a:lstStyle/>
          <a:p>
            <a:pPr algn="ctr"/>
            <a:r>
              <a:rPr lang="pt-BR" sz="2000" b="1" dirty="0">
                <a:solidFill>
                  <a:srgbClr val="99C616"/>
                </a:solidFill>
                <a:latin typeface="Calibri" charset="0"/>
              </a:rPr>
              <a:t>Descrição da ação: </a:t>
            </a:r>
          </a:p>
          <a:p>
            <a:pPr algn="ctr"/>
            <a:r>
              <a:rPr lang="pt-BR" sz="2000" b="1" dirty="0">
                <a:solidFill>
                  <a:srgbClr val="595959"/>
                </a:solidFill>
                <a:latin typeface="Calibri" charset="0"/>
              </a:rPr>
              <a:t>Diálogos </a:t>
            </a:r>
            <a:r>
              <a:rPr lang="pt-BR" sz="2000" dirty="0">
                <a:solidFill>
                  <a:srgbClr val="595959"/>
                </a:solidFill>
                <a:latin typeface="Calibri" charset="0"/>
              </a:rPr>
              <a:t>com os requisitante do evento, organizadores, parceiros e fornecedores na fase de planejamento para diagnóstico de possibilidades de diminuir o impacto socioambiental dos congressos e construir um legado positivo para sustentabilidade no evento;</a:t>
            </a:r>
          </a:p>
          <a:p>
            <a:pPr algn="ctr"/>
            <a:endParaRPr lang="pt-BR" sz="2000" dirty="0">
              <a:solidFill>
                <a:srgbClr val="595959"/>
              </a:solidFill>
              <a:latin typeface="Calibri" charset="0"/>
            </a:endParaRPr>
          </a:p>
          <a:p>
            <a:pPr algn="ctr"/>
            <a:r>
              <a:rPr lang="pt-BR" sz="2000" b="1" dirty="0">
                <a:solidFill>
                  <a:srgbClr val="595959"/>
                </a:solidFill>
                <a:latin typeface="Calibri" charset="0"/>
              </a:rPr>
              <a:t>Práticas sustentáveis realizadas no evento: </a:t>
            </a:r>
            <a:r>
              <a:rPr lang="pt-BR" sz="2000" dirty="0">
                <a:solidFill>
                  <a:srgbClr val="595959"/>
                </a:solidFill>
                <a:latin typeface="Calibri" charset="0"/>
              </a:rPr>
              <a:t>Sistema de coleta seletiva com destinação adequada de resíduos no pré-evento, durante e pós-evento com equipe especializada acompanhando; Conversas com as equipes de limpeza e buffet; Envio de resíduo orgânico para compostagem; Opção de comida vegana no buffet; Sistema de </a:t>
            </a:r>
            <a:r>
              <a:rPr lang="pt-BR" sz="2000" dirty="0" err="1">
                <a:solidFill>
                  <a:srgbClr val="595959"/>
                </a:solidFill>
                <a:latin typeface="Calibri" charset="0"/>
              </a:rPr>
              <a:t>transfer</a:t>
            </a:r>
            <a:r>
              <a:rPr lang="pt-BR" sz="2000" dirty="0">
                <a:solidFill>
                  <a:srgbClr val="595959"/>
                </a:solidFill>
                <a:latin typeface="Calibri" charset="0"/>
              </a:rPr>
              <a:t> para deslocamento dos participantes; Alocação das equipes do evento no mesmo hotel do local do evento; Coleta de crachás para reciclagem; Uso de materiais reutilizáveis de vidro e louça; Cálculo da emissão de CO2; Compensação da Emissão de CO2; Inclusão Social e Diversidade no cadastro do evento e no Espaço Zen; Comunicação das ações durante o evento.</a:t>
            </a:r>
          </a:p>
        </p:txBody>
      </p:sp>
      <p:sp>
        <p:nvSpPr>
          <p:cNvPr id="5" name="CaixaDeTexto 4">
            <a:extLst>
              <a:ext uri="{FF2B5EF4-FFF2-40B4-BE49-F238E27FC236}">
                <a16:creationId xmlns:a16="http://schemas.microsoft.com/office/drawing/2014/main" id="{E9199C03-EC12-638E-E013-66966F3A3220}"/>
              </a:ext>
            </a:extLst>
          </p:cNvPr>
          <p:cNvSpPr txBox="1"/>
          <p:nvPr/>
        </p:nvSpPr>
        <p:spPr>
          <a:xfrm>
            <a:off x="557673" y="1216884"/>
            <a:ext cx="10859890"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PRÁTICAS SUSTENTÁVEIS NO CONGRESSO CONECTA E SICOMÉRCIO</a:t>
            </a:r>
          </a:p>
        </p:txBody>
      </p:sp>
    </p:spTree>
    <p:extLst>
      <p:ext uri="{BB962C8B-B14F-4D97-AF65-F5344CB8AC3E}">
        <p14:creationId xmlns:p14="http://schemas.microsoft.com/office/powerpoint/2010/main" val="262072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62757" y="2636912"/>
            <a:ext cx="11191771" cy="3354765"/>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185 produtos com ciclo de vida prolongado.</a:t>
            </a:r>
          </a:p>
          <a:p>
            <a:pPr algn="ctr"/>
            <a:endParaRPr lang="pt-BR" sz="2200" b="1" dirty="0">
              <a:solidFill>
                <a:srgbClr val="99C616"/>
              </a:solidFill>
              <a:latin typeface="Calibri" charset="0"/>
            </a:endParaRPr>
          </a:p>
          <a:p>
            <a:pPr algn="ctr"/>
            <a:r>
              <a:rPr lang="pt-BR" sz="2200" b="1" dirty="0">
                <a:solidFill>
                  <a:srgbClr val="99C616"/>
                </a:solidFill>
                <a:latin typeface="Calibri" charset="0"/>
              </a:rPr>
              <a:t>Descrição da ação: </a:t>
            </a:r>
            <a:r>
              <a:rPr lang="pt-BR" sz="2200" dirty="0">
                <a:solidFill>
                  <a:srgbClr val="595959"/>
                </a:solidFill>
                <a:latin typeface="Calibri" charset="0"/>
              </a:rPr>
              <a:t>A vida útil dos uniformes que não serão mais usados pela CNC são prolongados. </a:t>
            </a:r>
          </a:p>
          <a:p>
            <a:pPr algn="ctr"/>
            <a:endParaRPr lang="pt-BR" sz="2200" dirty="0">
              <a:solidFill>
                <a:srgbClr val="595959"/>
              </a:solidFill>
              <a:latin typeface="Calibri" charset="0"/>
            </a:endParaRPr>
          </a:p>
          <a:p>
            <a:pPr algn="ctr"/>
            <a:r>
              <a:rPr lang="pt-BR" sz="2200" dirty="0">
                <a:solidFill>
                  <a:srgbClr val="595959"/>
                </a:solidFill>
                <a:latin typeface="Calibri" charset="0"/>
              </a:rPr>
              <a:t>A ONG ALFA recebeu a doação de 73 jalecos brancos, 58 camisolas descartáveis de saúde, 48 camisas de jovens aprendizes e 6 moletons. </a:t>
            </a:r>
            <a:endParaRPr lang="pt-BR" dirty="0">
              <a:solidFill>
                <a:srgbClr val="595959"/>
              </a:solidFill>
              <a:latin typeface="Calibri" charset="0"/>
            </a:endParaRPr>
          </a:p>
          <a:p>
            <a:endParaRPr lang="pt-BR" sz="2200" dirty="0">
              <a:solidFill>
                <a:srgbClr val="99C616"/>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10787882"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ECONOMIA CIRCULAR DE UNIFORMES</a:t>
            </a:r>
          </a:p>
        </p:txBody>
      </p:sp>
    </p:spTree>
    <p:extLst>
      <p:ext uri="{BB962C8B-B14F-4D97-AF65-F5344CB8AC3E}">
        <p14:creationId xmlns:p14="http://schemas.microsoft.com/office/powerpoint/2010/main" val="153693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76837" y="2320464"/>
            <a:ext cx="6897192" cy="4247317"/>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diminuição do impacto ambiental gerado pelo uso da frota.</a:t>
            </a:r>
          </a:p>
          <a:p>
            <a:pPr algn="ctr"/>
            <a:endParaRPr lang="pt-BR" sz="2200" dirty="0">
              <a:solidFill>
                <a:srgbClr val="595959"/>
              </a:solidFill>
              <a:latin typeface="Calibri" charset="0"/>
            </a:endParaRPr>
          </a:p>
          <a:p>
            <a:pPr algn="ctr"/>
            <a:endParaRPr lang="pt-BR" sz="2200" dirty="0">
              <a:solidFill>
                <a:srgbClr val="595959"/>
              </a:solidFill>
              <a:latin typeface="Calibri" charset="0"/>
            </a:endParaRPr>
          </a:p>
          <a:p>
            <a:pPr algn="ctr"/>
            <a:r>
              <a:rPr lang="pt-BR" sz="2200" b="1" dirty="0">
                <a:solidFill>
                  <a:srgbClr val="99C616"/>
                </a:solidFill>
                <a:latin typeface="Calibri" charset="0"/>
              </a:rPr>
              <a:t>Descrição da ação: </a:t>
            </a:r>
            <a:r>
              <a:rPr lang="pt-BR" sz="2200" dirty="0">
                <a:solidFill>
                  <a:srgbClr val="595959"/>
                </a:solidFill>
                <a:latin typeface="Calibri" charset="0"/>
              </a:rPr>
              <a:t>ao renovar a frota de veículos da CNC no Rio de Janeiro, questões de sustentabilidade foram levadas em conta na tomada de decisão da aquisição de 10 carros. O modelo escolhido, Corolla </a:t>
            </a:r>
            <a:r>
              <a:rPr lang="pt-BR" sz="2200" dirty="0" err="1">
                <a:solidFill>
                  <a:srgbClr val="595959"/>
                </a:solidFill>
                <a:latin typeface="Calibri" charset="0"/>
              </a:rPr>
              <a:t>Altis</a:t>
            </a:r>
            <a:r>
              <a:rPr lang="pt-BR" sz="2200" dirty="0">
                <a:solidFill>
                  <a:srgbClr val="595959"/>
                </a:solidFill>
                <a:latin typeface="Calibri" charset="0"/>
              </a:rPr>
              <a:t> Híbrido, oferece baixo consumo e aspectos sustentáveis. </a:t>
            </a:r>
          </a:p>
          <a:p>
            <a:endParaRPr lang="pt-BR" sz="2200" dirty="0">
              <a:solidFill>
                <a:srgbClr val="99C616"/>
              </a:solidFill>
              <a:latin typeface="Calibri" charset="0"/>
            </a:endParaRPr>
          </a:p>
          <a:p>
            <a:endParaRPr lang="pt-BR" sz="2200" dirty="0">
              <a:solidFill>
                <a:srgbClr val="595959"/>
              </a:solidFill>
              <a:latin typeface="Calibri" charset="0"/>
            </a:endParaRPr>
          </a:p>
        </p:txBody>
      </p:sp>
      <p:pic>
        <p:nvPicPr>
          <p:cNvPr id="3" name="Gráfico 2">
            <a:extLst>
              <a:ext uri="{FF2B5EF4-FFF2-40B4-BE49-F238E27FC236}">
                <a16:creationId xmlns:a16="http://schemas.microsoft.com/office/drawing/2014/main" id="{E5497360-832A-48F1-BC3C-8FB9176E0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6724" y="210380"/>
            <a:ext cx="723965" cy="433457"/>
          </a:xfrm>
          <a:prstGeom prst="rect">
            <a:avLst/>
          </a:prstGeom>
        </p:spPr>
      </p:pic>
      <p:pic>
        <p:nvPicPr>
          <p:cNvPr id="8" name="Gráfico 7">
            <a:extLst>
              <a:ext uri="{FF2B5EF4-FFF2-40B4-BE49-F238E27FC236}">
                <a16:creationId xmlns:a16="http://schemas.microsoft.com/office/drawing/2014/main" id="{4851A859-3B39-45E6-BB98-E5275A066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8568" y="5680124"/>
            <a:ext cx="670654" cy="401539"/>
          </a:xfrm>
          <a:prstGeom prst="rect">
            <a:avLst/>
          </a:prstGeom>
        </p:spPr>
      </p:pic>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6698564"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SUBSTITUIÇÃO DA FROTA</a:t>
            </a:r>
          </a:p>
        </p:txBody>
      </p:sp>
      <p:sp>
        <p:nvSpPr>
          <p:cNvPr id="10" name="CaixaDeTexto 9">
            <a:extLst>
              <a:ext uri="{FF2B5EF4-FFF2-40B4-BE49-F238E27FC236}">
                <a16:creationId xmlns:a16="http://schemas.microsoft.com/office/drawing/2014/main" id="{47EA2206-F05E-CE0F-1DC5-9C86959092E9}"/>
              </a:ext>
            </a:extLst>
          </p:cNvPr>
          <p:cNvSpPr txBox="1"/>
          <p:nvPr/>
        </p:nvSpPr>
        <p:spPr>
          <a:xfrm>
            <a:off x="8755510" y="572463"/>
            <a:ext cx="2577297" cy="5509200"/>
          </a:xfrm>
          <a:prstGeom prst="rect">
            <a:avLst/>
          </a:prstGeom>
          <a:noFill/>
        </p:spPr>
        <p:txBody>
          <a:bodyPr wrap="square">
            <a:spAutoFit/>
          </a:bodyPr>
          <a:lstStyle/>
          <a:p>
            <a:r>
              <a:rPr lang="pt-BR" sz="2200" b="0" i="1" dirty="0">
                <a:solidFill>
                  <a:srgbClr val="6AA84F"/>
                </a:solidFill>
                <a:effectLst/>
                <a:latin typeface="Trebuchet MS" panose="020B0603020202020204" pitchFamily="34" charset="0"/>
              </a:rPr>
              <a:t>Buscamos iniciativas e ideias para contribuir com a sustentabilidade e reduzir impactos no meio ambiente em consonância com o Programa Ecos</a:t>
            </a:r>
            <a:r>
              <a:rPr lang="pt-BR" sz="2200" b="0" i="0" dirty="0">
                <a:solidFill>
                  <a:srgbClr val="888888"/>
                </a:solidFill>
                <a:effectLst/>
                <a:latin typeface="Trebuchet MS" panose="020B0603020202020204" pitchFamily="34" charset="0"/>
              </a:rPr>
              <a:t>, afirma </a:t>
            </a:r>
            <a:r>
              <a:rPr lang="pt-BR" sz="2200" b="1" i="0" dirty="0">
                <a:solidFill>
                  <a:srgbClr val="888888"/>
                </a:solidFill>
                <a:effectLst/>
                <a:latin typeface="Trebuchet MS" panose="020B0603020202020204" pitchFamily="34" charset="0"/>
              </a:rPr>
              <a:t>Fernando Paz</a:t>
            </a:r>
            <a:r>
              <a:rPr lang="pt-BR" sz="2200" b="0" i="0" dirty="0">
                <a:solidFill>
                  <a:srgbClr val="888888"/>
                </a:solidFill>
                <a:effectLst/>
                <a:latin typeface="Trebuchet MS" panose="020B0603020202020204" pitchFamily="34" charset="0"/>
              </a:rPr>
              <a:t>, responsável pela frota da CNC, da Gerência de Serviços e Instalações (GSI). </a:t>
            </a:r>
            <a:endParaRPr lang="pt-BR" sz="2200" dirty="0"/>
          </a:p>
        </p:txBody>
      </p:sp>
    </p:spTree>
    <p:extLst>
      <p:ext uri="{BB962C8B-B14F-4D97-AF65-F5344CB8AC3E}">
        <p14:creationId xmlns:p14="http://schemas.microsoft.com/office/powerpoint/2010/main" val="149011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506000" y="2412313"/>
            <a:ext cx="6897192" cy="4062651"/>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estima-se</a:t>
            </a:r>
            <a:r>
              <a:rPr lang="pt-BR" sz="3600" b="1" dirty="0">
                <a:solidFill>
                  <a:srgbClr val="99C616"/>
                </a:solidFill>
                <a:latin typeface="Calibri" charset="0"/>
              </a:rPr>
              <a:t> </a:t>
            </a:r>
            <a:r>
              <a:rPr lang="pt-BR" sz="3600" dirty="0">
                <a:solidFill>
                  <a:srgbClr val="595959"/>
                </a:solidFill>
                <a:latin typeface="Calibri" charset="0"/>
              </a:rPr>
              <a:t>redução de cerca de </a:t>
            </a:r>
            <a:r>
              <a:rPr lang="pt-BR" sz="3600" b="1" dirty="0">
                <a:solidFill>
                  <a:srgbClr val="99C616"/>
                </a:solidFill>
                <a:latin typeface="Calibri" charset="0"/>
              </a:rPr>
              <a:t>73% </a:t>
            </a:r>
            <a:r>
              <a:rPr lang="pt-BR" sz="3600" dirty="0">
                <a:solidFill>
                  <a:srgbClr val="595959"/>
                </a:solidFill>
                <a:latin typeface="Calibri" charset="0"/>
              </a:rPr>
              <a:t>na emissão de CO2 </a:t>
            </a:r>
          </a:p>
          <a:p>
            <a:pPr algn="ctr"/>
            <a:endParaRPr lang="pt-BR" sz="3200" dirty="0">
              <a:solidFill>
                <a:srgbClr val="595959"/>
              </a:solidFill>
              <a:latin typeface="Calibri" charset="0"/>
            </a:endParaRPr>
          </a:p>
          <a:p>
            <a:pPr algn="ctr"/>
            <a:r>
              <a:rPr lang="pt-BR" sz="3200" b="1" dirty="0">
                <a:solidFill>
                  <a:srgbClr val="99C616"/>
                </a:solidFill>
                <a:latin typeface="Calibri" charset="0"/>
              </a:rPr>
              <a:t>Descrição da ação: </a:t>
            </a:r>
            <a:r>
              <a:rPr lang="pt-BR" sz="3200" dirty="0">
                <a:solidFill>
                  <a:srgbClr val="595959"/>
                </a:solidFill>
                <a:latin typeface="Calibri" charset="0"/>
              </a:rPr>
              <a:t>uso do etanol em substituição da gasolina em todos os veículos com tecnologia Flex, o que representa </a:t>
            </a:r>
            <a:r>
              <a:rPr lang="pt-BR" sz="3600" b="1" dirty="0">
                <a:solidFill>
                  <a:srgbClr val="99C616"/>
                </a:solidFill>
                <a:latin typeface="Calibri" charset="0"/>
              </a:rPr>
              <a:t>70% </a:t>
            </a:r>
            <a:r>
              <a:rPr lang="pt-BR" sz="3200" dirty="0">
                <a:solidFill>
                  <a:srgbClr val="595959"/>
                </a:solidFill>
                <a:latin typeface="Calibri" charset="0"/>
              </a:rPr>
              <a:t>da frota.</a:t>
            </a:r>
            <a:endParaRPr lang="pt-BR" sz="2200" b="1" dirty="0">
              <a:solidFill>
                <a:srgbClr val="99C616"/>
              </a:solidFill>
              <a:latin typeface="Calibri" charset="0"/>
            </a:endParaRPr>
          </a:p>
          <a:p>
            <a:endParaRPr lang="pt-BR" sz="2200" dirty="0">
              <a:solidFill>
                <a:srgbClr val="595959"/>
              </a:solidFill>
              <a:latin typeface="Calibri" charset="0"/>
            </a:endParaRPr>
          </a:p>
        </p:txBody>
      </p:sp>
      <p:pic>
        <p:nvPicPr>
          <p:cNvPr id="3" name="Gráfico 2">
            <a:extLst>
              <a:ext uri="{FF2B5EF4-FFF2-40B4-BE49-F238E27FC236}">
                <a16:creationId xmlns:a16="http://schemas.microsoft.com/office/drawing/2014/main" id="{E5497360-832A-48F1-BC3C-8FB9176E0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8669" y="344309"/>
            <a:ext cx="723965" cy="433457"/>
          </a:xfrm>
          <a:prstGeom prst="rect">
            <a:avLst/>
          </a:prstGeom>
        </p:spPr>
      </p:pic>
      <p:pic>
        <p:nvPicPr>
          <p:cNvPr id="8" name="Gráfico 7">
            <a:extLst>
              <a:ext uri="{FF2B5EF4-FFF2-40B4-BE49-F238E27FC236}">
                <a16:creationId xmlns:a16="http://schemas.microsoft.com/office/drawing/2014/main" id="{4851A859-3B39-45E6-BB98-E5275A066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0673" y="5479354"/>
            <a:ext cx="670654" cy="401539"/>
          </a:xfrm>
          <a:prstGeom prst="rect">
            <a:avLst/>
          </a:prstGeom>
        </p:spPr>
      </p:pic>
      <p:sp>
        <p:nvSpPr>
          <p:cNvPr id="5" name="CaixaDeTexto 4">
            <a:extLst>
              <a:ext uri="{FF2B5EF4-FFF2-40B4-BE49-F238E27FC236}">
                <a16:creationId xmlns:a16="http://schemas.microsoft.com/office/drawing/2014/main" id="{E9199C03-EC12-638E-E013-66966F3A3220}"/>
              </a:ext>
            </a:extLst>
          </p:cNvPr>
          <p:cNvSpPr txBox="1"/>
          <p:nvPr/>
        </p:nvSpPr>
        <p:spPr>
          <a:xfrm>
            <a:off x="564702" y="1313385"/>
            <a:ext cx="6698564" cy="954107"/>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ABASTECIMENTO DA FROTA COM ETANOL</a:t>
            </a:r>
          </a:p>
        </p:txBody>
      </p:sp>
      <p:sp>
        <p:nvSpPr>
          <p:cNvPr id="10" name="CaixaDeTexto 9">
            <a:extLst>
              <a:ext uri="{FF2B5EF4-FFF2-40B4-BE49-F238E27FC236}">
                <a16:creationId xmlns:a16="http://schemas.microsoft.com/office/drawing/2014/main" id="{FEB394A4-6DA0-5795-F5AE-C51DAC2BAC69}"/>
              </a:ext>
            </a:extLst>
          </p:cNvPr>
          <p:cNvSpPr txBox="1"/>
          <p:nvPr/>
        </p:nvSpPr>
        <p:spPr>
          <a:xfrm>
            <a:off x="9072634" y="805977"/>
            <a:ext cx="2471261" cy="4924425"/>
          </a:xfrm>
          <a:prstGeom prst="rect">
            <a:avLst/>
          </a:prstGeom>
          <a:noFill/>
        </p:spPr>
        <p:txBody>
          <a:bodyPr wrap="square">
            <a:spAutoFit/>
          </a:bodyPr>
          <a:lstStyle/>
          <a:p>
            <a:r>
              <a:rPr lang="pt-BR" i="1" dirty="0">
                <a:solidFill>
                  <a:srgbClr val="6AA84F"/>
                </a:solidFill>
                <a:latin typeface="Trebuchet MS" panose="020B0603020202020204" pitchFamily="34" charset="0"/>
              </a:rPr>
              <a:t>Após estudos do setor de transportes da CNC, visando diminuir o impacto ambiental da frota, decidiu-se pelo uso do etanol. A cana por si só é renovável. Se por um lado, o etanol gera emissões de gases, por outro, as plantações de cana capturam o CO2 naturalmente para o seu desenvolvimento</a:t>
            </a:r>
            <a:r>
              <a:rPr lang="pt-BR" b="0" i="0" dirty="0">
                <a:solidFill>
                  <a:srgbClr val="58595B"/>
                </a:solidFill>
                <a:effectLst/>
                <a:latin typeface="Arial" panose="020B0604020202020204" pitchFamily="34" charset="0"/>
              </a:rPr>
              <a:t>, </a:t>
            </a:r>
            <a:r>
              <a:rPr lang="pt-BR" sz="2200" dirty="0">
                <a:solidFill>
                  <a:srgbClr val="888888"/>
                </a:solidFill>
                <a:latin typeface="Trebuchet MS" panose="020B0603020202020204" pitchFamily="34" charset="0"/>
              </a:rPr>
              <a:t>afirma Fernando Paz. </a:t>
            </a:r>
          </a:p>
        </p:txBody>
      </p:sp>
    </p:spTree>
    <p:extLst>
      <p:ext uri="{BB962C8B-B14F-4D97-AF65-F5344CB8AC3E}">
        <p14:creationId xmlns:p14="http://schemas.microsoft.com/office/powerpoint/2010/main" val="328668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40" y="-1283"/>
            <a:ext cx="12204993"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Principais números</a:t>
            </a:r>
          </a:p>
        </p:txBody>
      </p:sp>
      <p:sp>
        <p:nvSpPr>
          <p:cNvPr id="4" name="CaixaDeTexto 3">
            <a:extLst>
              <a:ext uri="{FF2B5EF4-FFF2-40B4-BE49-F238E27FC236}">
                <a16:creationId xmlns:a16="http://schemas.microsoft.com/office/drawing/2014/main" id="{491F7B34-529F-C2B7-0C95-0E0A1CED21C3}"/>
              </a:ext>
            </a:extLst>
          </p:cNvPr>
          <p:cNvSpPr txBox="1"/>
          <p:nvPr/>
        </p:nvSpPr>
        <p:spPr>
          <a:xfrm>
            <a:off x="990951" y="1336574"/>
            <a:ext cx="10397558" cy="5078313"/>
          </a:xfrm>
          <a:prstGeom prst="rect">
            <a:avLst/>
          </a:prstGeom>
          <a:noFill/>
        </p:spPr>
        <p:txBody>
          <a:bodyPr wrap="square">
            <a:spAutoFit/>
          </a:bodyPr>
          <a:lstStyle/>
          <a:p>
            <a:r>
              <a:rPr lang="pt-BR" sz="5400" b="1" dirty="0">
                <a:solidFill>
                  <a:srgbClr val="99C616"/>
                </a:solidFill>
                <a:latin typeface="Calibri" charset="0"/>
              </a:rPr>
              <a:t>21 </a:t>
            </a:r>
            <a:r>
              <a:rPr lang="pt-BR" sz="5400" dirty="0">
                <a:solidFill>
                  <a:srgbClr val="595959"/>
                </a:solidFill>
                <a:latin typeface="Calibri" charset="0"/>
              </a:rPr>
              <a:t>iniciativas realizadas</a:t>
            </a:r>
          </a:p>
          <a:p>
            <a:r>
              <a:rPr lang="pt-BR" sz="5400" b="1" dirty="0">
                <a:solidFill>
                  <a:srgbClr val="99C616"/>
                </a:solidFill>
                <a:latin typeface="Calibri" charset="0"/>
              </a:rPr>
              <a:t>4</a:t>
            </a:r>
            <a:r>
              <a:rPr lang="pt-BR" sz="5400" dirty="0">
                <a:solidFill>
                  <a:srgbClr val="595959"/>
                </a:solidFill>
                <a:latin typeface="Calibri" charset="0"/>
              </a:rPr>
              <a:t> federações atendidas</a:t>
            </a:r>
          </a:p>
          <a:p>
            <a:r>
              <a:rPr lang="pt-BR" sz="5400" b="1" dirty="0">
                <a:solidFill>
                  <a:srgbClr val="99C616"/>
                </a:solidFill>
                <a:latin typeface="Calibri" charset="0"/>
              </a:rPr>
              <a:t>37</a:t>
            </a:r>
            <a:r>
              <a:rPr lang="pt-BR" sz="5400" dirty="0">
                <a:solidFill>
                  <a:srgbClr val="595959"/>
                </a:solidFill>
                <a:latin typeface="Calibri" charset="0"/>
              </a:rPr>
              <a:t> pessoas capacitadas</a:t>
            </a:r>
          </a:p>
          <a:p>
            <a:r>
              <a:rPr lang="pt-BR" sz="5400" b="1" dirty="0">
                <a:solidFill>
                  <a:srgbClr val="99C616"/>
                </a:solidFill>
                <a:latin typeface="Calibri" charset="0"/>
              </a:rPr>
              <a:t>11</a:t>
            </a:r>
            <a:r>
              <a:rPr lang="pt-BR" sz="5400" dirty="0">
                <a:solidFill>
                  <a:srgbClr val="595959"/>
                </a:solidFill>
                <a:latin typeface="Calibri" charset="0"/>
              </a:rPr>
              <a:t> participações em eventos</a:t>
            </a:r>
          </a:p>
          <a:p>
            <a:r>
              <a:rPr lang="pt-BR" sz="5400" b="1" dirty="0">
                <a:solidFill>
                  <a:srgbClr val="99C616"/>
                </a:solidFill>
                <a:latin typeface="Calibri" charset="0"/>
              </a:rPr>
              <a:t>Sendo mais de 300</a:t>
            </a:r>
            <a:r>
              <a:rPr lang="pt-BR" sz="5400" dirty="0">
                <a:solidFill>
                  <a:srgbClr val="595959"/>
                </a:solidFill>
                <a:latin typeface="Calibri" charset="0"/>
              </a:rPr>
              <a:t> pessoas alcançadas </a:t>
            </a:r>
          </a:p>
        </p:txBody>
      </p:sp>
    </p:spTree>
    <p:extLst>
      <p:ext uri="{BB962C8B-B14F-4D97-AF65-F5344CB8AC3E}">
        <p14:creationId xmlns:p14="http://schemas.microsoft.com/office/powerpoint/2010/main" val="17670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834B2-4871-7533-72DA-5E5D822BED2F}"/>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1718404F-BFC0-4FE2-0D84-61E52EE11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E52A8BAF-9EFF-9815-DD28-CEAC3722C7F3}"/>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AD395CCC-6A3C-D84B-9E53-8BD7B579104C}"/>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815CE10A-E2E4-98B7-9A6F-57878AA8323E}"/>
              </a:ext>
            </a:extLst>
          </p:cNvPr>
          <p:cNvSpPr txBox="1"/>
          <p:nvPr/>
        </p:nvSpPr>
        <p:spPr>
          <a:xfrm>
            <a:off x="506000" y="2740055"/>
            <a:ext cx="10630560" cy="2308324"/>
          </a:xfrm>
          <a:prstGeom prst="rect">
            <a:avLst/>
          </a:prstGeom>
          <a:noFill/>
        </p:spPr>
        <p:txBody>
          <a:bodyPr wrap="square">
            <a:spAutoFit/>
          </a:bodyPr>
          <a:lstStyle/>
          <a:p>
            <a:pPr algn="ctr"/>
            <a:r>
              <a:rPr lang="pt-BR" sz="3600" b="1" dirty="0">
                <a:solidFill>
                  <a:srgbClr val="99C616"/>
                </a:solidFill>
                <a:latin typeface="Calibri" charset="0"/>
              </a:rPr>
              <a:t>Resultado: </a:t>
            </a:r>
            <a:r>
              <a:rPr lang="pt-BR" sz="3200" dirty="0">
                <a:solidFill>
                  <a:srgbClr val="595959"/>
                </a:solidFill>
                <a:latin typeface="Calibri" charset="0"/>
              </a:rPr>
              <a:t>diminuição do uso de papel</a:t>
            </a:r>
          </a:p>
          <a:p>
            <a:pPr algn="ctr"/>
            <a:endParaRPr lang="pt-BR" sz="3200" dirty="0">
              <a:solidFill>
                <a:srgbClr val="595959"/>
              </a:solidFill>
              <a:latin typeface="Calibri" charset="0"/>
            </a:endParaRPr>
          </a:p>
          <a:p>
            <a:pPr algn="ctr"/>
            <a:r>
              <a:rPr lang="pt-BR" b="1" dirty="0">
                <a:solidFill>
                  <a:srgbClr val="99C616"/>
                </a:solidFill>
                <a:latin typeface="Calibri" charset="0"/>
              </a:rPr>
              <a:t>Descrição da ação: </a:t>
            </a:r>
            <a:r>
              <a:rPr lang="pt-BR" dirty="0">
                <a:solidFill>
                  <a:srgbClr val="595959"/>
                </a:solidFill>
                <a:latin typeface="Calibri" charset="0"/>
              </a:rPr>
              <a:t>Os projetos de digitalização de documentos contribuem para evitar o acúmulo de cópias de documentos, diminuindo o uso do papel; a organização dos acervos racionaliza a guarda da documentação em mobiliário apropriado economizando espaço físico, consumindo menos energia e prevenindo custos futuros com restaurações (livros, documentos históricos e obras de arte, por exemplo).</a:t>
            </a:r>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6D576D52-6BBE-42EF-E7CE-812145F872EC}"/>
              </a:ext>
            </a:extLst>
          </p:cNvPr>
          <p:cNvSpPr txBox="1"/>
          <p:nvPr/>
        </p:nvSpPr>
        <p:spPr>
          <a:xfrm>
            <a:off x="715371" y="1556135"/>
            <a:ext cx="10211818" cy="523220"/>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PROJETOS DE DIGITALIZAÇÃO DE DOCUMENTOS</a:t>
            </a:r>
          </a:p>
        </p:txBody>
      </p:sp>
    </p:spTree>
    <p:extLst>
      <p:ext uri="{BB962C8B-B14F-4D97-AF65-F5344CB8AC3E}">
        <p14:creationId xmlns:p14="http://schemas.microsoft.com/office/powerpoint/2010/main" val="95639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03229-53D0-3221-69F9-3162303A85DF}"/>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410671F6-BBE0-969B-0B1C-7BAAF8EF2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1B051203-EA18-71B8-9170-ABF654E2E8BE}"/>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E9E424DD-E573-8BC6-C7DC-4A634609CCF5}"/>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9200D48F-7A5A-111F-D156-C1A41145A2CE}"/>
              </a:ext>
            </a:extLst>
          </p:cNvPr>
          <p:cNvSpPr txBox="1"/>
          <p:nvPr/>
        </p:nvSpPr>
        <p:spPr>
          <a:xfrm>
            <a:off x="506000" y="2740055"/>
            <a:ext cx="10918592" cy="3170099"/>
          </a:xfrm>
          <a:prstGeom prst="rect">
            <a:avLst/>
          </a:prstGeom>
          <a:noFill/>
        </p:spPr>
        <p:txBody>
          <a:bodyPr wrap="square">
            <a:spAutoFit/>
          </a:bodyPr>
          <a:lstStyle/>
          <a:p>
            <a:pPr algn="ctr"/>
            <a:r>
              <a:rPr lang="pt-BR" sz="3600" b="1" dirty="0">
                <a:solidFill>
                  <a:srgbClr val="99C616"/>
                </a:solidFill>
                <a:latin typeface="Calibri" charset="0"/>
              </a:rPr>
              <a:t>Resultado: </a:t>
            </a:r>
            <a:r>
              <a:rPr lang="pt-BR" sz="3200" dirty="0">
                <a:solidFill>
                  <a:srgbClr val="595959"/>
                </a:solidFill>
                <a:latin typeface="Calibri" charset="0"/>
              </a:rPr>
              <a:t>50% dos fornecedores da CNC realizam alguma prática sustentável</a:t>
            </a:r>
          </a:p>
          <a:p>
            <a:pPr algn="ctr"/>
            <a:endParaRPr lang="pt-BR" sz="3200" dirty="0">
              <a:solidFill>
                <a:srgbClr val="595959"/>
              </a:solidFill>
              <a:latin typeface="Calibri" charset="0"/>
            </a:endParaRPr>
          </a:p>
          <a:p>
            <a:pPr algn="ctr"/>
            <a:r>
              <a:rPr lang="pt-BR" sz="2000" b="1" dirty="0">
                <a:solidFill>
                  <a:srgbClr val="99C616"/>
                </a:solidFill>
                <a:latin typeface="Calibri" charset="0"/>
              </a:rPr>
              <a:t>Descrição da ação: </a:t>
            </a:r>
            <a:r>
              <a:rPr lang="pt-BR" sz="2000" dirty="0">
                <a:solidFill>
                  <a:srgbClr val="595959"/>
                </a:solidFill>
                <a:latin typeface="Calibri" charset="0"/>
              </a:rPr>
              <a:t>A pauta das compras sustentáveis continuou avançando internamente, com o lançamento do Guia de Aquisições Sustentáveis CNC-Sesc-Senac em 2022, a área de compras conseguiu mapear em 2023 que 50% dos fornecedores cadastros na CNC possuem alguma prática sustentável. Além disso, a inclusão de critérios de sustentabilidade pelos requisitantes de aquisições pode ser observada na compra da nova frota do Rio de Janeiro e na obra de reforma do auditório de Brasília.</a:t>
            </a:r>
          </a:p>
        </p:txBody>
      </p:sp>
      <p:sp>
        <p:nvSpPr>
          <p:cNvPr id="5" name="CaixaDeTexto 4">
            <a:extLst>
              <a:ext uri="{FF2B5EF4-FFF2-40B4-BE49-F238E27FC236}">
                <a16:creationId xmlns:a16="http://schemas.microsoft.com/office/drawing/2014/main" id="{F9193C32-158A-6B51-F5ED-FFFB43FB9437}"/>
              </a:ext>
            </a:extLst>
          </p:cNvPr>
          <p:cNvSpPr txBox="1"/>
          <p:nvPr/>
        </p:nvSpPr>
        <p:spPr>
          <a:xfrm>
            <a:off x="715371" y="1556135"/>
            <a:ext cx="10211818" cy="954107"/>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CADASTRO DE FORNECEDORES COM PRÁTICAS SUSTENTÁVEIS</a:t>
            </a:r>
          </a:p>
        </p:txBody>
      </p:sp>
    </p:spTree>
    <p:extLst>
      <p:ext uri="{BB962C8B-B14F-4D97-AF65-F5344CB8AC3E}">
        <p14:creationId xmlns:p14="http://schemas.microsoft.com/office/powerpoint/2010/main" val="329849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7A8C-EB7F-7745-91F9-4DD1A281EC41}"/>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0174BEF6-555C-80A8-92A3-D5DEBE5C2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1FE6508E-2F6E-0E80-EFBB-D1537781E2E0}"/>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576C6F-99B3-3D32-5A9F-526035AC3AD9}"/>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3CD6EA08-B37B-3C39-AD49-D2623DC74F34}"/>
              </a:ext>
            </a:extLst>
          </p:cNvPr>
          <p:cNvSpPr txBox="1"/>
          <p:nvPr/>
        </p:nvSpPr>
        <p:spPr>
          <a:xfrm>
            <a:off x="506000" y="2740055"/>
            <a:ext cx="10918592" cy="3693319"/>
          </a:xfrm>
          <a:prstGeom prst="rect">
            <a:avLst/>
          </a:prstGeom>
          <a:noFill/>
        </p:spPr>
        <p:txBody>
          <a:bodyPr wrap="square">
            <a:spAutoFit/>
          </a:bodyPr>
          <a:lstStyle/>
          <a:p>
            <a:pPr algn="ctr"/>
            <a:r>
              <a:rPr lang="pt-BR" sz="3600" b="1" dirty="0">
                <a:solidFill>
                  <a:srgbClr val="99C616"/>
                </a:solidFill>
                <a:latin typeface="Calibri" charset="0"/>
              </a:rPr>
              <a:t>Resultado: </a:t>
            </a:r>
            <a:r>
              <a:rPr lang="pt-BR" sz="3200" dirty="0">
                <a:solidFill>
                  <a:srgbClr val="595959"/>
                </a:solidFill>
                <a:latin typeface="Calibri" charset="0"/>
              </a:rPr>
              <a:t>crédito de R$1.152,76 pela reciclagem</a:t>
            </a:r>
          </a:p>
          <a:p>
            <a:pPr algn="ctr"/>
            <a:endParaRPr lang="pt-BR" sz="3200" dirty="0">
              <a:solidFill>
                <a:srgbClr val="595959"/>
              </a:solidFill>
              <a:latin typeface="Calibri" charset="0"/>
            </a:endParaRPr>
          </a:p>
          <a:p>
            <a:pPr algn="ctr"/>
            <a:r>
              <a:rPr lang="pt-BR" sz="2000" b="1" dirty="0">
                <a:solidFill>
                  <a:srgbClr val="99C616"/>
                </a:solidFill>
                <a:latin typeface="Calibri" charset="0"/>
              </a:rPr>
              <a:t>Descrição da ação: </a:t>
            </a:r>
            <a:r>
              <a:rPr lang="pt-BR" dirty="0">
                <a:solidFill>
                  <a:srgbClr val="595959"/>
                </a:solidFill>
                <a:latin typeface="Calibri" charset="0"/>
              </a:rPr>
              <a:t>O núcleo de Obras e Arquitetura da Diretoria Corporativa da CNC empreendeu esforços para cumprir requisitos de sustentabilidade durante a etapa de demolição da reforma do auditório de Brasília. Foram realizados os descartes ambientalmente corretos dos materiais e a logística reversa. Com 120 m³ de resíduos de construção civil classe A, tais como: tijolos, telhas, areia e outros destinados ao aterro controlado pelo parceiro Top Entulhos. Os resíduos de classe B, tais como: papel, plástico, madeira e outros foram descartados pelos parceiros Sucatão e Capital Recicláveis e registraram um total de 2.144 kg. E, por fim, cerca de 200 kg de cabos elétricos também foram encaminhados para reciclagem pelo parceiro Furukawa, através do Programa Green It, com crédito de R$1.152,76 pela reciclagem.  </a:t>
            </a:r>
          </a:p>
          <a:p>
            <a:pPr algn="ctr"/>
            <a:endParaRPr lang="pt-BR" sz="2000" dirty="0">
              <a:solidFill>
                <a:srgbClr val="595959"/>
              </a:solidFill>
              <a:latin typeface="Calibri" charset="0"/>
            </a:endParaRPr>
          </a:p>
        </p:txBody>
      </p:sp>
      <p:sp>
        <p:nvSpPr>
          <p:cNvPr id="5" name="CaixaDeTexto 4">
            <a:extLst>
              <a:ext uri="{FF2B5EF4-FFF2-40B4-BE49-F238E27FC236}">
                <a16:creationId xmlns:a16="http://schemas.microsoft.com/office/drawing/2014/main" id="{C3AC1F94-70CB-44E3-3632-0B903FEF835C}"/>
              </a:ext>
            </a:extLst>
          </p:cNvPr>
          <p:cNvSpPr txBox="1"/>
          <p:nvPr/>
        </p:nvSpPr>
        <p:spPr>
          <a:xfrm>
            <a:off x="715371" y="1556135"/>
            <a:ext cx="10211818" cy="523220"/>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PRÁTICA SUSTENTÁVEL NA DEMOLIÇÃO DO AUDITÓRIO</a:t>
            </a:r>
          </a:p>
        </p:txBody>
      </p:sp>
    </p:spTree>
    <p:extLst>
      <p:ext uri="{BB962C8B-B14F-4D97-AF65-F5344CB8AC3E}">
        <p14:creationId xmlns:p14="http://schemas.microsoft.com/office/powerpoint/2010/main" val="266771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3D6A-AD2A-EE03-9119-D6FA036A76C8}"/>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55C35E6F-60DE-632D-7040-B72B60700F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F203A9E6-0F3E-A1DB-76EA-B6A9E3D72DE6}"/>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B6D5E38-003A-EC88-B2A1-60E3196B2851}"/>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0CAB4EC7-6434-236C-E7B8-05F7C55E4D44}"/>
              </a:ext>
            </a:extLst>
          </p:cNvPr>
          <p:cNvSpPr txBox="1"/>
          <p:nvPr/>
        </p:nvSpPr>
        <p:spPr>
          <a:xfrm>
            <a:off x="564702" y="2852936"/>
            <a:ext cx="10990600" cy="2954655"/>
          </a:xfrm>
          <a:prstGeom prst="rect">
            <a:avLst/>
          </a:prstGeom>
          <a:noFill/>
        </p:spPr>
        <p:txBody>
          <a:bodyPr wrap="square">
            <a:spAutoFit/>
          </a:bodyPr>
          <a:lstStyle/>
          <a:p>
            <a:pPr algn="ctr"/>
            <a:r>
              <a:rPr lang="pt-BR" sz="3600" b="1" dirty="0">
                <a:solidFill>
                  <a:srgbClr val="99C616"/>
                </a:solidFill>
                <a:latin typeface="Calibri" charset="0"/>
              </a:rPr>
              <a:t>Resultado: 404 </a:t>
            </a:r>
            <a:r>
              <a:rPr lang="pt-BR" sz="3600" dirty="0">
                <a:solidFill>
                  <a:srgbClr val="595959"/>
                </a:solidFill>
                <a:latin typeface="Calibri" charset="0"/>
              </a:rPr>
              <a:t>cobertores arrecadados e doados</a:t>
            </a:r>
          </a:p>
          <a:p>
            <a:pPr algn="ctr"/>
            <a:endParaRPr lang="pt-BR" sz="3200" dirty="0">
              <a:solidFill>
                <a:srgbClr val="595959"/>
              </a:solidFill>
              <a:latin typeface="Calibri" charset="0"/>
            </a:endParaRPr>
          </a:p>
          <a:p>
            <a:pPr algn="ctr"/>
            <a:r>
              <a:rPr lang="pt-BR" sz="3200" b="1" dirty="0">
                <a:solidFill>
                  <a:srgbClr val="99C616"/>
                </a:solidFill>
                <a:latin typeface="Calibri" charset="0"/>
              </a:rPr>
              <a:t>Descrição da ação: </a:t>
            </a:r>
            <a:r>
              <a:rPr lang="pt-BR" sz="3200" dirty="0">
                <a:solidFill>
                  <a:srgbClr val="595959"/>
                </a:solidFill>
                <a:latin typeface="Calibri" charset="0"/>
              </a:rPr>
              <a:t>Ação de voluntariado e doação para pessoas em situação de vulnerabilidade social em parceria com o Mesa Brasil Sesc</a:t>
            </a:r>
            <a:endParaRPr lang="pt-BR" sz="2200" b="1" dirty="0">
              <a:solidFill>
                <a:srgbClr val="99C616"/>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2BF8D0A9-5BC4-365D-4E7E-E9C8B68C5E39}"/>
              </a:ext>
            </a:extLst>
          </p:cNvPr>
          <p:cNvSpPr txBox="1"/>
          <p:nvPr/>
        </p:nvSpPr>
        <p:spPr>
          <a:xfrm>
            <a:off x="702059" y="1618778"/>
            <a:ext cx="10787882" cy="523220"/>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AÇÃO SOCIAL: JUNTOS PELA SOLIDARIEDADE</a:t>
            </a:r>
          </a:p>
        </p:txBody>
      </p:sp>
    </p:spTree>
    <p:extLst>
      <p:ext uri="{BB962C8B-B14F-4D97-AF65-F5344CB8AC3E}">
        <p14:creationId xmlns:p14="http://schemas.microsoft.com/office/powerpoint/2010/main" val="732942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509B1-5503-1DBC-485D-968FFB30F4BA}"/>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31757C28-E5ED-401D-1A98-6DA16C87D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7" name="Retângulo 26">
            <a:extLst>
              <a:ext uri="{FF2B5EF4-FFF2-40B4-BE49-F238E27FC236}">
                <a16:creationId xmlns:a16="http://schemas.microsoft.com/office/drawing/2014/main" id="{96AF9208-ACAA-3707-6253-2C6A5AF5CD12}"/>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4B3EA4C8-7CAF-9C08-EEE7-079C5DE4504E}"/>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4F5C306D-9862-9923-631E-E76ED84E9DA3}"/>
              </a:ext>
            </a:extLst>
          </p:cNvPr>
          <p:cNvSpPr txBox="1"/>
          <p:nvPr/>
        </p:nvSpPr>
        <p:spPr>
          <a:xfrm>
            <a:off x="564702" y="2852936"/>
            <a:ext cx="10990600" cy="3508653"/>
          </a:xfrm>
          <a:prstGeom prst="rect">
            <a:avLst/>
          </a:prstGeom>
          <a:noFill/>
        </p:spPr>
        <p:txBody>
          <a:bodyPr wrap="square">
            <a:spAutoFit/>
          </a:bodyPr>
          <a:lstStyle/>
          <a:p>
            <a:pPr algn="ctr"/>
            <a:r>
              <a:rPr lang="pt-BR" sz="3600" b="1" dirty="0">
                <a:solidFill>
                  <a:srgbClr val="99C616"/>
                </a:solidFill>
                <a:latin typeface="Calibri" charset="0"/>
              </a:rPr>
              <a:t>Resultado: 1 </a:t>
            </a:r>
            <a:r>
              <a:rPr lang="pt-BR" sz="3600" b="1" dirty="0" err="1">
                <a:solidFill>
                  <a:srgbClr val="99C616"/>
                </a:solidFill>
                <a:latin typeface="Calibri" charset="0"/>
              </a:rPr>
              <a:t>ton</a:t>
            </a:r>
            <a:r>
              <a:rPr lang="pt-BR" sz="3600" b="1" dirty="0">
                <a:solidFill>
                  <a:srgbClr val="99C616"/>
                </a:solidFill>
                <a:latin typeface="Calibri" charset="0"/>
              </a:rPr>
              <a:t>, 898kg e 51 g </a:t>
            </a:r>
            <a:r>
              <a:rPr lang="pt-BR" sz="3600" dirty="0">
                <a:solidFill>
                  <a:srgbClr val="595959"/>
                </a:solidFill>
                <a:latin typeface="Calibri" charset="0"/>
              </a:rPr>
              <a:t>de alimentos doados e arrecadados</a:t>
            </a:r>
          </a:p>
          <a:p>
            <a:pPr algn="ctr"/>
            <a:endParaRPr lang="pt-BR" sz="3200" dirty="0">
              <a:solidFill>
                <a:srgbClr val="595959"/>
              </a:solidFill>
              <a:latin typeface="Calibri" charset="0"/>
            </a:endParaRPr>
          </a:p>
          <a:p>
            <a:pPr algn="ctr"/>
            <a:r>
              <a:rPr lang="pt-BR" sz="3200" b="1" dirty="0">
                <a:solidFill>
                  <a:srgbClr val="99C616"/>
                </a:solidFill>
                <a:latin typeface="Calibri" charset="0"/>
              </a:rPr>
              <a:t>Descrição da ação: </a:t>
            </a:r>
            <a:r>
              <a:rPr lang="pt-BR" sz="3200" dirty="0">
                <a:solidFill>
                  <a:srgbClr val="595959"/>
                </a:solidFill>
                <a:latin typeface="Calibri" charset="0"/>
              </a:rPr>
              <a:t>Ação de voluntariado e doação para pessoas em situação de vulnerabilidade social em parceria com o Mesa Brasil Sesc</a:t>
            </a:r>
            <a:endParaRPr lang="pt-BR" sz="2200" b="1" dirty="0">
              <a:solidFill>
                <a:srgbClr val="99C616"/>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3570E88C-D5D3-21CD-4BA3-5A1311CBD045}"/>
              </a:ext>
            </a:extLst>
          </p:cNvPr>
          <p:cNvSpPr txBox="1"/>
          <p:nvPr/>
        </p:nvSpPr>
        <p:spPr>
          <a:xfrm>
            <a:off x="702059" y="1618778"/>
            <a:ext cx="10787882" cy="523220"/>
          </a:xfrm>
          <a:prstGeom prst="rect">
            <a:avLst/>
          </a:prstGeom>
          <a:noFill/>
        </p:spPr>
        <p:txBody>
          <a:bodyPr wrap="square" rtlCol="0">
            <a:spAutoFit/>
          </a:bodyPr>
          <a:lstStyle/>
          <a:p>
            <a:pPr algn="ctr"/>
            <a:r>
              <a:rPr lang="pt-BR" sz="2800" b="1" dirty="0">
                <a:solidFill>
                  <a:srgbClr val="99C616"/>
                </a:solidFill>
                <a:latin typeface="HelveticaNeueLT Pro 95 Blk" panose="020B0904020202020204" pitchFamily="34" charset="0"/>
              </a:rPr>
              <a:t>AÇÃO SOCIAL: NATAL + SOLIDÁRIO</a:t>
            </a:r>
          </a:p>
        </p:txBody>
      </p:sp>
    </p:spTree>
    <p:extLst>
      <p:ext uri="{BB962C8B-B14F-4D97-AF65-F5344CB8AC3E}">
        <p14:creationId xmlns:p14="http://schemas.microsoft.com/office/powerpoint/2010/main" val="117063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C8F46-93A8-390D-D825-4A91DE2B38EF}"/>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8500E3AB-D501-1DCB-E23C-E2341914A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289ECC3B-614F-F408-FD82-580B269D62A0}"/>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DE81A95D-A167-23E4-2BCA-6B1D70055128}"/>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Expansão Ecos</a:t>
            </a:r>
          </a:p>
        </p:txBody>
      </p:sp>
      <p:sp>
        <p:nvSpPr>
          <p:cNvPr id="7" name="TextBox 6">
            <a:extLst>
              <a:ext uri="{FF2B5EF4-FFF2-40B4-BE49-F238E27FC236}">
                <a16:creationId xmlns:a16="http://schemas.microsoft.com/office/drawing/2014/main" id="{F51EE404-2D0E-4003-F170-DAC385FBA635}"/>
              </a:ext>
            </a:extLst>
          </p:cNvPr>
          <p:cNvSpPr txBox="1"/>
          <p:nvPr/>
        </p:nvSpPr>
        <p:spPr>
          <a:xfrm>
            <a:off x="588458" y="2150096"/>
            <a:ext cx="6897192" cy="3970318"/>
          </a:xfrm>
          <a:prstGeom prst="rect">
            <a:avLst/>
          </a:prstGeom>
          <a:noFill/>
        </p:spPr>
        <p:txBody>
          <a:bodyPr wrap="square">
            <a:spAutoFit/>
          </a:bodyPr>
          <a:lstStyle/>
          <a:p>
            <a:r>
              <a:rPr lang="pt-BR" sz="2800" b="1" dirty="0">
                <a:solidFill>
                  <a:srgbClr val="99C616"/>
                </a:solidFill>
                <a:latin typeface="Calibri" charset="0"/>
              </a:rPr>
              <a:t>Descrição da ação: </a:t>
            </a:r>
            <a:r>
              <a:rPr lang="pt-BR" sz="2800" dirty="0">
                <a:solidFill>
                  <a:srgbClr val="595959"/>
                </a:solidFill>
                <a:latin typeface="Calibri" charset="0"/>
              </a:rPr>
              <a:t>a Federação foi atendida em 2023 para as fases de </a:t>
            </a:r>
            <a:r>
              <a:rPr lang="pt-BR" sz="2800" b="1" dirty="0">
                <a:solidFill>
                  <a:srgbClr val="99C616"/>
                </a:solidFill>
                <a:latin typeface="Calibri" charset="0"/>
              </a:rPr>
              <a:t>diagnóstico</a:t>
            </a:r>
            <a:r>
              <a:rPr lang="pt-BR" sz="2800" dirty="0">
                <a:solidFill>
                  <a:srgbClr val="595959"/>
                </a:solidFill>
                <a:latin typeface="Calibri" charset="0"/>
              </a:rPr>
              <a:t> e </a:t>
            </a:r>
            <a:r>
              <a:rPr lang="pt-BR" sz="2800" b="1" dirty="0">
                <a:solidFill>
                  <a:srgbClr val="99C616"/>
                </a:solidFill>
                <a:latin typeface="Calibri" charset="0"/>
              </a:rPr>
              <a:t>planejamento </a:t>
            </a:r>
            <a:r>
              <a:rPr lang="pt-BR" sz="2800" dirty="0">
                <a:solidFill>
                  <a:srgbClr val="595959"/>
                </a:solidFill>
                <a:latin typeface="Calibri" charset="0"/>
              </a:rPr>
              <a:t>da sustentabilidade.</a:t>
            </a:r>
          </a:p>
          <a:p>
            <a:endParaRPr lang="pt-BR" sz="2800" dirty="0">
              <a:solidFill>
                <a:srgbClr val="595959"/>
              </a:solidFill>
              <a:latin typeface="Calibri" charset="0"/>
            </a:endParaRPr>
          </a:p>
          <a:p>
            <a:r>
              <a:rPr lang="pt-BR" sz="2800" dirty="0">
                <a:solidFill>
                  <a:srgbClr val="595959"/>
                </a:solidFill>
                <a:latin typeface="Calibri" charset="0"/>
              </a:rPr>
              <a:t>A Fecomércio-SC iniciou o processo de implantação do Ecos em novembro de 2022 com a formalização do grupo gestor. A etapa seguinte foi a capacitação, realizada ainda em novembro daquele ano.</a:t>
            </a:r>
          </a:p>
        </p:txBody>
      </p:sp>
      <p:sp>
        <p:nvSpPr>
          <p:cNvPr id="5" name="CaixaDeTexto 4">
            <a:extLst>
              <a:ext uri="{FF2B5EF4-FFF2-40B4-BE49-F238E27FC236}">
                <a16:creationId xmlns:a16="http://schemas.microsoft.com/office/drawing/2014/main" id="{967AF683-E4ED-1C7F-0A6F-57D0EEBE0514}"/>
              </a:ext>
            </a:extLst>
          </p:cNvPr>
          <p:cNvSpPr txBox="1"/>
          <p:nvPr/>
        </p:nvSpPr>
        <p:spPr>
          <a:xfrm>
            <a:off x="695400" y="1408724"/>
            <a:ext cx="5980282"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Fecomércio-SC</a:t>
            </a:r>
          </a:p>
        </p:txBody>
      </p:sp>
      <p:sp>
        <p:nvSpPr>
          <p:cNvPr id="6" name="CaixaDeTexto 5">
            <a:extLst>
              <a:ext uri="{FF2B5EF4-FFF2-40B4-BE49-F238E27FC236}">
                <a16:creationId xmlns:a16="http://schemas.microsoft.com/office/drawing/2014/main" id="{E7BB6C37-3C12-BF56-1027-1C7B6828E5D7}"/>
              </a:ext>
            </a:extLst>
          </p:cNvPr>
          <p:cNvSpPr txBox="1"/>
          <p:nvPr/>
        </p:nvSpPr>
        <p:spPr>
          <a:xfrm rot="10800000" flipV="1">
            <a:off x="8496434" y="2348880"/>
            <a:ext cx="3430997" cy="1938992"/>
          </a:xfrm>
          <a:prstGeom prst="rect">
            <a:avLst/>
          </a:prstGeom>
          <a:noFill/>
        </p:spPr>
        <p:txBody>
          <a:bodyPr wrap="square">
            <a:spAutoFit/>
          </a:bodyPr>
          <a:lstStyle>
            <a:defPPr>
              <a:defRPr lang="pt-BR"/>
            </a:defPPr>
            <a:lvl1pPr>
              <a:defRPr/>
            </a:lvl1pPr>
          </a:lstStyle>
          <a:p>
            <a:pPr algn="ctr"/>
            <a:r>
              <a:rPr lang="pt-BR" sz="6000" b="1" dirty="0">
                <a:solidFill>
                  <a:srgbClr val="99C616"/>
                </a:solidFill>
                <a:latin typeface="Calibri" charset="0"/>
              </a:rPr>
              <a:t>4 pessoas treinadas</a:t>
            </a:r>
          </a:p>
        </p:txBody>
      </p:sp>
    </p:spTree>
    <p:extLst>
      <p:ext uri="{BB962C8B-B14F-4D97-AF65-F5344CB8AC3E}">
        <p14:creationId xmlns:p14="http://schemas.microsoft.com/office/powerpoint/2010/main" val="2789831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33D7-D0C2-FEBA-51F9-1D54CF2E77D1}"/>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3E4F386A-7073-DE6A-F7D1-A3BB1FAF8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C514D6D3-646F-D2C7-B279-6752DFD411EC}"/>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086F2F8-3833-C632-4911-BAE43FEF746F}"/>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Expansão Ecos</a:t>
            </a:r>
          </a:p>
        </p:txBody>
      </p:sp>
      <p:sp>
        <p:nvSpPr>
          <p:cNvPr id="7" name="TextBox 6">
            <a:extLst>
              <a:ext uri="{FF2B5EF4-FFF2-40B4-BE49-F238E27FC236}">
                <a16:creationId xmlns:a16="http://schemas.microsoft.com/office/drawing/2014/main" id="{B3B8A45E-0E7F-2D82-3625-F3C97045A11D}"/>
              </a:ext>
            </a:extLst>
          </p:cNvPr>
          <p:cNvSpPr txBox="1"/>
          <p:nvPr/>
        </p:nvSpPr>
        <p:spPr>
          <a:xfrm>
            <a:off x="407368" y="2150096"/>
            <a:ext cx="7078282" cy="3693319"/>
          </a:xfrm>
          <a:prstGeom prst="rect">
            <a:avLst/>
          </a:prstGeom>
          <a:noFill/>
        </p:spPr>
        <p:txBody>
          <a:bodyPr wrap="square">
            <a:spAutoFit/>
          </a:bodyPr>
          <a:lstStyle/>
          <a:p>
            <a:pPr algn="ctr"/>
            <a:r>
              <a:rPr lang="pt-BR" sz="2600" b="1" dirty="0">
                <a:solidFill>
                  <a:srgbClr val="99C616"/>
                </a:solidFill>
                <a:latin typeface="Calibri" charset="0"/>
              </a:rPr>
              <a:t>Descrição da ação: </a:t>
            </a:r>
            <a:r>
              <a:rPr lang="pt-BR" sz="2600" dirty="0">
                <a:solidFill>
                  <a:srgbClr val="595959"/>
                </a:solidFill>
                <a:latin typeface="Calibri" charset="0"/>
              </a:rPr>
              <a:t>a Federação foi atendida em 2023 para as fases de </a:t>
            </a:r>
            <a:r>
              <a:rPr lang="pt-BR" sz="2600" b="1" dirty="0">
                <a:solidFill>
                  <a:srgbClr val="99C616"/>
                </a:solidFill>
                <a:latin typeface="Calibri" charset="0"/>
              </a:rPr>
              <a:t>estruturação</a:t>
            </a:r>
            <a:r>
              <a:rPr lang="pt-BR" sz="2600" b="1" dirty="0">
                <a:solidFill>
                  <a:srgbClr val="595959"/>
                </a:solidFill>
                <a:latin typeface="Calibri" charset="0"/>
              </a:rPr>
              <a:t>, </a:t>
            </a:r>
            <a:r>
              <a:rPr lang="pt-BR" sz="2600" b="1" dirty="0">
                <a:solidFill>
                  <a:srgbClr val="99C616"/>
                </a:solidFill>
                <a:latin typeface="Calibri" charset="0"/>
              </a:rPr>
              <a:t>capacitação </a:t>
            </a:r>
            <a:r>
              <a:rPr lang="pt-BR" sz="2600" dirty="0">
                <a:solidFill>
                  <a:srgbClr val="595959"/>
                </a:solidFill>
                <a:latin typeface="Calibri" charset="0"/>
              </a:rPr>
              <a:t>e</a:t>
            </a:r>
            <a:r>
              <a:rPr lang="pt-BR" sz="2600" b="1" dirty="0">
                <a:solidFill>
                  <a:srgbClr val="99C616"/>
                </a:solidFill>
                <a:latin typeface="Calibri" charset="0"/>
              </a:rPr>
              <a:t> levantamento de indicadores </a:t>
            </a:r>
            <a:r>
              <a:rPr lang="pt-BR" sz="2600" dirty="0">
                <a:solidFill>
                  <a:srgbClr val="595959"/>
                </a:solidFill>
                <a:latin typeface="Calibri" charset="0"/>
              </a:rPr>
              <a:t>em sustentabilidade.</a:t>
            </a:r>
          </a:p>
          <a:p>
            <a:pPr algn="ctr"/>
            <a:endParaRPr lang="pt-BR" sz="2600" dirty="0">
              <a:solidFill>
                <a:srgbClr val="595959"/>
              </a:solidFill>
              <a:latin typeface="Calibri" charset="0"/>
            </a:endParaRPr>
          </a:p>
          <a:p>
            <a:pPr algn="ctr"/>
            <a:r>
              <a:rPr lang="pt-BR" sz="2600" dirty="0">
                <a:solidFill>
                  <a:srgbClr val="595959"/>
                </a:solidFill>
                <a:latin typeface="Calibri" charset="0"/>
              </a:rPr>
              <a:t>A Fecomércio-SC iniciou o processo de implantação do Ecos em setembro de 2023 com a formalização do grupo gestor. A etapa seguinte foi a capacitação, realizada ainda em setembro daquele ano. As próximas fases ficaram para o início de 2024.</a:t>
            </a:r>
          </a:p>
        </p:txBody>
      </p:sp>
      <p:sp>
        <p:nvSpPr>
          <p:cNvPr id="5" name="CaixaDeTexto 4">
            <a:extLst>
              <a:ext uri="{FF2B5EF4-FFF2-40B4-BE49-F238E27FC236}">
                <a16:creationId xmlns:a16="http://schemas.microsoft.com/office/drawing/2014/main" id="{1F4D0D80-6590-1A1F-B1BA-3908EBC89E7C}"/>
              </a:ext>
            </a:extLst>
          </p:cNvPr>
          <p:cNvSpPr txBox="1"/>
          <p:nvPr/>
        </p:nvSpPr>
        <p:spPr>
          <a:xfrm>
            <a:off x="695400" y="1408724"/>
            <a:ext cx="5980282" cy="584775"/>
          </a:xfrm>
          <a:prstGeom prst="rect">
            <a:avLst/>
          </a:prstGeom>
          <a:noFill/>
        </p:spPr>
        <p:txBody>
          <a:bodyPr wrap="square" rtlCol="0">
            <a:spAutoFit/>
          </a:bodyPr>
          <a:lstStyle/>
          <a:p>
            <a:pPr algn="ctr"/>
            <a:r>
              <a:rPr lang="pt-BR" sz="3200" b="1" dirty="0" err="1">
                <a:solidFill>
                  <a:srgbClr val="99C616"/>
                </a:solidFill>
                <a:latin typeface="HelveticaNeueLT Pro 95 Blk" panose="020B0904020202020204" pitchFamily="34" charset="0"/>
              </a:rPr>
              <a:t>Fecomércio-RN</a:t>
            </a:r>
            <a:endParaRPr lang="pt-BR" sz="3200" b="1" dirty="0">
              <a:solidFill>
                <a:srgbClr val="99C616"/>
              </a:solidFill>
              <a:latin typeface="HelveticaNeueLT Pro 95 Blk" panose="020B0904020202020204" pitchFamily="34" charset="0"/>
            </a:endParaRPr>
          </a:p>
        </p:txBody>
      </p:sp>
      <p:sp>
        <p:nvSpPr>
          <p:cNvPr id="2" name="CaixaDeTexto 1">
            <a:extLst>
              <a:ext uri="{FF2B5EF4-FFF2-40B4-BE49-F238E27FC236}">
                <a16:creationId xmlns:a16="http://schemas.microsoft.com/office/drawing/2014/main" id="{4679A0CB-E9B8-B635-BC95-56FE71DA054E}"/>
              </a:ext>
            </a:extLst>
          </p:cNvPr>
          <p:cNvSpPr txBox="1"/>
          <p:nvPr/>
        </p:nvSpPr>
        <p:spPr>
          <a:xfrm rot="10800000" flipV="1">
            <a:off x="8112223" y="2348880"/>
            <a:ext cx="3815207" cy="1938992"/>
          </a:xfrm>
          <a:prstGeom prst="rect">
            <a:avLst/>
          </a:prstGeom>
          <a:noFill/>
        </p:spPr>
        <p:txBody>
          <a:bodyPr wrap="square">
            <a:spAutoFit/>
          </a:bodyPr>
          <a:lstStyle>
            <a:defPPr>
              <a:defRPr lang="pt-BR"/>
            </a:defPPr>
            <a:lvl1pPr>
              <a:defRPr/>
            </a:lvl1pPr>
          </a:lstStyle>
          <a:p>
            <a:pPr algn="ctr"/>
            <a:r>
              <a:rPr lang="pt-BR" sz="6000" b="1" dirty="0">
                <a:solidFill>
                  <a:srgbClr val="99C616"/>
                </a:solidFill>
                <a:latin typeface="Calibri" charset="0"/>
              </a:rPr>
              <a:t>12 pessoas treinadas</a:t>
            </a:r>
          </a:p>
        </p:txBody>
      </p:sp>
    </p:spTree>
    <p:extLst>
      <p:ext uri="{BB962C8B-B14F-4D97-AF65-F5344CB8AC3E}">
        <p14:creationId xmlns:p14="http://schemas.microsoft.com/office/powerpoint/2010/main" val="106027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81D8F-79B8-3CF1-8738-6E3F7B551265}"/>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0B3900B8-199A-A5FB-FA2F-AFE7EEAD0B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D7B5FC6F-2DE3-EDB1-9094-943558812FA2}"/>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1BA5F5FB-E5C2-F551-C6FF-1DB83BCB3132}"/>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Expansão Ecos</a:t>
            </a:r>
          </a:p>
        </p:txBody>
      </p:sp>
      <p:sp>
        <p:nvSpPr>
          <p:cNvPr id="7" name="TextBox 6">
            <a:extLst>
              <a:ext uri="{FF2B5EF4-FFF2-40B4-BE49-F238E27FC236}">
                <a16:creationId xmlns:a16="http://schemas.microsoft.com/office/drawing/2014/main" id="{FF47B94B-402C-B48E-62CE-A2E9BEB5A21F}"/>
              </a:ext>
            </a:extLst>
          </p:cNvPr>
          <p:cNvSpPr txBox="1"/>
          <p:nvPr/>
        </p:nvSpPr>
        <p:spPr>
          <a:xfrm>
            <a:off x="407368" y="2150096"/>
            <a:ext cx="7078282" cy="3970318"/>
          </a:xfrm>
          <a:prstGeom prst="rect">
            <a:avLst/>
          </a:prstGeom>
          <a:noFill/>
        </p:spPr>
        <p:txBody>
          <a:bodyPr wrap="square">
            <a:spAutoFit/>
          </a:bodyPr>
          <a:lstStyle/>
          <a:p>
            <a:pPr algn="ctr"/>
            <a:r>
              <a:rPr lang="pt-BR" sz="2800" b="1" dirty="0">
                <a:solidFill>
                  <a:srgbClr val="99C616"/>
                </a:solidFill>
                <a:latin typeface="Calibri" charset="0"/>
              </a:rPr>
              <a:t>Descrição da ação: </a:t>
            </a:r>
            <a:r>
              <a:rPr lang="pt-BR" sz="2800" dirty="0">
                <a:solidFill>
                  <a:srgbClr val="595959"/>
                </a:solidFill>
                <a:latin typeface="Calibri" charset="0"/>
              </a:rPr>
              <a:t>a Federação foi atendida em 2023 para </a:t>
            </a:r>
            <a:r>
              <a:rPr lang="pt-BR" sz="2800" b="1" dirty="0">
                <a:solidFill>
                  <a:srgbClr val="99C616"/>
                </a:solidFill>
                <a:latin typeface="Calibri" charset="0"/>
              </a:rPr>
              <a:t>atualização da gestão do programa </a:t>
            </a:r>
            <a:r>
              <a:rPr lang="pt-BR" sz="2800" dirty="0">
                <a:solidFill>
                  <a:srgbClr val="595959"/>
                </a:solidFill>
                <a:latin typeface="Calibri" charset="0"/>
              </a:rPr>
              <a:t>de sustentabilidade.</a:t>
            </a:r>
          </a:p>
          <a:p>
            <a:pPr algn="ctr"/>
            <a:endParaRPr lang="pt-BR" sz="2800" dirty="0">
              <a:solidFill>
                <a:srgbClr val="595959"/>
              </a:solidFill>
              <a:latin typeface="Calibri" charset="0"/>
            </a:endParaRPr>
          </a:p>
          <a:p>
            <a:pPr algn="ctr"/>
            <a:r>
              <a:rPr lang="pt-BR" sz="2800" dirty="0">
                <a:solidFill>
                  <a:srgbClr val="595959"/>
                </a:solidFill>
                <a:latin typeface="Calibri" charset="0"/>
              </a:rPr>
              <a:t>A </a:t>
            </a:r>
            <a:r>
              <a:rPr lang="pt-BR" sz="2800" dirty="0" err="1">
                <a:solidFill>
                  <a:srgbClr val="595959"/>
                </a:solidFill>
                <a:latin typeface="Calibri" charset="0"/>
              </a:rPr>
              <a:t>Fecomércio-RO</a:t>
            </a:r>
            <a:r>
              <a:rPr lang="pt-BR" sz="2800" dirty="0">
                <a:solidFill>
                  <a:srgbClr val="595959"/>
                </a:solidFill>
                <a:latin typeface="Calibri" charset="0"/>
              </a:rPr>
              <a:t> já tem o programa implantado. No entanto, com algumas mudanças naturais de gestão deles, foi solicitado uma atualização do programa visando também capacitar outras pessoas.</a:t>
            </a:r>
          </a:p>
        </p:txBody>
      </p:sp>
      <p:sp>
        <p:nvSpPr>
          <p:cNvPr id="5" name="CaixaDeTexto 4">
            <a:extLst>
              <a:ext uri="{FF2B5EF4-FFF2-40B4-BE49-F238E27FC236}">
                <a16:creationId xmlns:a16="http://schemas.microsoft.com/office/drawing/2014/main" id="{D3E2A55E-847D-8BAF-CAEC-FC114399CA65}"/>
              </a:ext>
            </a:extLst>
          </p:cNvPr>
          <p:cNvSpPr txBox="1"/>
          <p:nvPr/>
        </p:nvSpPr>
        <p:spPr>
          <a:xfrm>
            <a:off x="695400" y="1408724"/>
            <a:ext cx="5980282" cy="584775"/>
          </a:xfrm>
          <a:prstGeom prst="rect">
            <a:avLst/>
          </a:prstGeom>
          <a:noFill/>
        </p:spPr>
        <p:txBody>
          <a:bodyPr wrap="square" rtlCol="0">
            <a:spAutoFit/>
          </a:bodyPr>
          <a:lstStyle/>
          <a:p>
            <a:pPr algn="ctr"/>
            <a:r>
              <a:rPr lang="pt-BR" sz="3200" b="1" dirty="0" err="1">
                <a:solidFill>
                  <a:srgbClr val="99C616"/>
                </a:solidFill>
                <a:latin typeface="HelveticaNeueLT Pro 95 Blk" panose="020B0904020202020204" pitchFamily="34" charset="0"/>
              </a:rPr>
              <a:t>Fecomércio-RO</a:t>
            </a:r>
            <a:endParaRPr lang="pt-BR" sz="3200" b="1" dirty="0">
              <a:solidFill>
                <a:srgbClr val="99C616"/>
              </a:solidFill>
              <a:latin typeface="HelveticaNeueLT Pro 95 Blk" panose="020B0904020202020204" pitchFamily="34" charset="0"/>
            </a:endParaRPr>
          </a:p>
        </p:txBody>
      </p:sp>
      <p:sp>
        <p:nvSpPr>
          <p:cNvPr id="2" name="CaixaDeTexto 1">
            <a:extLst>
              <a:ext uri="{FF2B5EF4-FFF2-40B4-BE49-F238E27FC236}">
                <a16:creationId xmlns:a16="http://schemas.microsoft.com/office/drawing/2014/main" id="{32EA6A0D-9E6D-D1BB-128B-60726039C653}"/>
              </a:ext>
            </a:extLst>
          </p:cNvPr>
          <p:cNvSpPr txBox="1"/>
          <p:nvPr/>
        </p:nvSpPr>
        <p:spPr>
          <a:xfrm rot="10800000" flipV="1">
            <a:off x="8112223" y="2348880"/>
            <a:ext cx="3815207" cy="1938992"/>
          </a:xfrm>
          <a:prstGeom prst="rect">
            <a:avLst/>
          </a:prstGeom>
          <a:noFill/>
        </p:spPr>
        <p:txBody>
          <a:bodyPr wrap="square">
            <a:spAutoFit/>
          </a:bodyPr>
          <a:lstStyle>
            <a:defPPr>
              <a:defRPr lang="pt-BR"/>
            </a:defPPr>
            <a:lvl1pPr>
              <a:defRPr/>
            </a:lvl1pPr>
          </a:lstStyle>
          <a:p>
            <a:pPr algn="ctr"/>
            <a:r>
              <a:rPr lang="pt-BR" sz="6000" b="1" dirty="0">
                <a:solidFill>
                  <a:srgbClr val="99C616"/>
                </a:solidFill>
                <a:latin typeface="Calibri" charset="0"/>
              </a:rPr>
              <a:t>8 pessoas treinadas</a:t>
            </a:r>
          </a:p>
        </p:txBody>
      </p:sp>
    </p:spTree>
    <p:extLst>
      <p:ext uri="{BB962C8B-B14F-4D97-AF65-F5344CB8AC3E}">
        <p14:creationId xmlns:p14="http://schemas.microsoft.com/office/powerpoint/2010/main" val="1695797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AA72F-DDF5-541B-3F18-EA741CA80095}"/>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B51AE076-E3DB-A6E8-559B-1C0B1D211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909193" cy="6858000"/>
          </a:xfrm>
          <a:prstGeom prst="rect">
            <a:avLst/>
          </a:prstGeom>
        </p:spPr>
      </p:pic>
      <p:sp>
        <p:nvSpPr>
          <p:cNvPr id="27" name="Retângulo 26">
            <a:extLst>
              <a:ext uri="{FF2B5EF4-FFF2-40B4-BE49-F238E27FC236}">
                <a16:creationId xmlns:a16="http://schemas.microsoft.com/office/drawing/2014/main" id="{4A84EA85-B23E-E7E0-9B06-43D5E547B78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C6DCDC08-56B7-1CD0-9B2C-604C4DD9B951}"/>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Expansão Ecos</a:t>
            </a:r>
          </a:p>
        </p:txBody>
      </p:sp>
      <p:sp>
        <p:nvSpPr>
          <p:cNvPr id="7" name="TextBox 6">
            <a:extLst>
              <a:ext uri="{FF2B5EF4-FFF2-40B4-BE49-F238E27FC236}">
                <a16:creationId xmlns:a16="http://schemas.microsoft.com/office/drawing/2014/main" id="{1DA65354-5F96-19CE-F841-F92F6ED330A3}"/>
              </a:ext>
            </a:extLst>
          </p:cNvPr>
          <p:cNvSpPr txBox="1"/>
          <p:nvPr/>
        </p:nvSpPr>
        <p:spPr>
          <a:xfrm>
            <a:off x="588458" y="2037181"/>
            <a:ext cx="6897192" cy="3816429"/>
          </a:xfrm>
          <a:prstGeom prst="rect">
            <a:avLst/>
          </a:prstGeom>
          <a:noFill/>
        </p:spPr>
        <p:txBody>
          <a:bodyPr wrap="square">
            <a:spAutoFit/>
          </a:bodyPr>
          <a:lstStyle/>
          <a:p>
            <a:r>
              <a:rPr lang="pt-BR" sz="2200" b="1" dirty="0">
                <a:solidFill>
                  <a:srgbClr val="99C616"/>
                </a:solidFill>
                <a:latin typeface="Calibri" charset="0"/>
              </a:rPr>
              <a:t>Descrição da ação: </a:t>
            </a:r>
            <a:r>
              <a:rPr lang="pt-BR" sz="2200" dirty="0">
                <a:solidFill>
                  <a:srgbClr val="595959"/>
                </a:solidFill>
                <a:latin typeface="Calibri" charset="0"/>
              </a:rPr>
              <a:t>a Federação foi atendida em 2023 para </a:t>
            </a:r>
            <a:r>
              <a:rPr lang="pt-BR" sz="2200" b="1" dirty="0">
                <a:solidFill>
                  <a:srgbClr val="99C616"/>
                </a:solidFill>
                <a:latin typeface="Calibri" charset="0"/>
              </a:rPr>
              <a:t>orientações e alinhamento </a:t>
            </a:r>
            <a:r>
              <a:rPr lang="pt-BR" sz="2200" dirty="0">
                <a:solidFill>
                  <a:srgbClr val="595959"/>
                </a:solidFill>
                <a:latin typeface="Calibri" charset="0"/>
              </a:rPr>
              <a:t>quanto as sinalizações do Programa Ecos em seu novo prédio. </a:t>
            </a:r>
          </a:p>
          <a:p>
            <a:endParaRPr lang="pt-BR" sz="2200" dirty="0">
              <a:solidFill>
                <a:srgbClr val="595959"/>
              </a:solidFill>
              <a:latin typeface="Calibri" charset="0"/>
            </a:endParaRPr>
          </a:p>
          <a:p>
            <a:r>
              <a:rPr lang="pt-BR" sz="2200" dirty="0">
                <a:solidFill>
                  <a:srgbClr val="595959"/>
                </a:solidFill>
                <a:latin typeface="Calibri" charset="0"/>
              </a:rPr>
              <a:t>A Fecomércio-SP iniciou o processo de implantação de forma integrada com o Departamento Regional Senac em abril de 2022, com a formação do grupo gestor. As equipes participaram da etapa de capacitação. Entretanto, por questões de mudança predial a implantação na Fecomércio-SP foi paralisada na fase de diagnóstico, sem previsão de continuidade. </a:t>
            </a:r>
          </a:p>
        </p:txBody>
      </p:sp>
      <p:sp>
        <p:nvSpPr>
          <p:cNvPr id="5" name="CaixaDeTexto 4">
            <a:extLst>
              <a:ext uri="{FF2B5EF4-FFF2-40B4-BE49-F238E27FC236}">
                <a16:creationId xmlns:a16="http://schemas.microsoft.com/office/drawing/2014/main" id="{D76D571B-7681-E459-D6C2-0B51352F40DA}"/>
              </a:ext>
            </a:extLst>
          </p:cNvPr>
          <p:cNvSpPr txBox="1"/>
          <p:nvPr/>
        </p:nvSpPr>
        <p:spPr>
          <a:xfrm>
            <a:off x="767408" y="1288838"/>
            <a:ext cx="5980282"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Fecomércio-SP</a:t>
            </a:r>
          </a:p>
        </p:txBody>
      </p:sp>
      <p:sp>
        <p:nvSpPr>
          <p:cNvPr id="2" name="CaixaDeTexto 1">
            <a:extLst>
              <a:ext uri="{FF2B5EF4-FFF2-40B4-BE49-F238E27FC236}">
                <a16:creationId xmlns:a16="http://schemas.microsoft.com/office/drawing/2014/main" id="{86D61680-A790-8A13-7B0F-CB9BE6F9B37B}"/>
              </a:ext>
            </a:extLst>
          </p:cNvPr>
          <p:cNvSpPr txBox="1"/>
          <p:nvPr/>
        </p:nvSpPr>
        <p:spPr>
          <a:xfrm rot="10800000" flipV="1">
            <a:off x="8112223" y="2348880"/>
            <a:ext cx="3815207" cy="1938992"/>
          </a:xfrm>
          <a:prstGeom prst="rect">
            <a:avLst/>
          </a:prstGeom>
          <a:noFill/>
        </p:spPr>
        <p:txBody>
          <a:bodyPr wrap="square">
            <a:spAutoFit/>
          </a:bodyPr>
          <a:lstStyle>
            <a:defPPr>
              <a:defRPr lang="pt-BR"/>
            </a:defPPr>
            <a:lvl1pPr>
              <a:defRPr/>
            </a:lvl1pPr>
          </a:lstStyle>
          <a:p>
            <a:pPr algn="ctr"/>
            <a:r>
              <a:rPr lang="pt-BR" sz="6000" b="1" dirty="0">
                <a:solidFill>
                  <a:srgbClr val="99C616"/>
                </a:solidFill>
                <a:latin typeface="Calibri" charset="0"/>
              </a:rPr>
              <a:t>Diretriz concluída</a:t>
            </a:r>
          </a:p>
        </p:txBody>
      </p:sp>
    </p:spTree>
    <p:extLst>
      <p:ext uri="{BB962C8B-B14F-4D97-AF65-F5344CB8AC3E}">
        <p14:creationId xmlns:p14="http://schemas.microsoft.com/office/powerpoint/2010/main" val="241804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8" y="332656"/>
            <a:ext cx="10301188"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INDICADORES DE CONSUMO CNC</a:t>
            </a:r>
            <a:endParaRPr lang="pt-BR" sz="3400" b="1" dirty="0">
              <a:solidFill>
                <a:srgbClr val="7E7F7F"/>
              </a:solidFill>
              <a:latin typeface="HelveticaNeueLT Pro 95 Blk" panose="020B0904020202020204" pitchFamily="34" charset="0"/>
              <a:ea typeface="ＭＳ Ｐゴシック" charset="-128"/>
            </a:endParaRPr>
          </a:p>
        </p:txBody>
      </p:sp>
      <p:pic>
        <p:nvPicPr>
          <p:cNvPr id="2" name="Imagem 1">
            <a:extLst>
              <a:ext uri="{FF2B5EF4-FFF2-40B4-BE49-F238E27FC236}">
                <a16:creationId xmlns:a16="http://schemas.microsoft.com/office/drawing/2014/main" id="{EBE39B30-8F41-1DE3-D755-E7A5CD589637}"/>
              </a:ext>
            </a:extLst>
          </p:cNvPr>
          <p:cNvPicPr>
            <a:picLocks noChangeAspect="1"/>
          </p:cNvPicPr>
          <p:nvPr/>
        </p:nvPicPr>
        <p:blipFill>
          <a:blip r:embed="rId2"/>
          <a:stretch>
            <a:fillRect/>
          </a:stretch>
        </p:blipFill>
        <p:spPr>
          <a:xfrm>
            <a:off x="324652" y="1878352"/>
            <a:ext cx="506012" cy="506012"/>
          </a:xfrm>
          <a:prstGeom prst="rect">
            <a:avLst/>
          </a:prstGeom>
        </p:spPr>
      </p:pic>
      <p:pic>
        <p:nvPicPr>
          <p:cNvPr id="3" name="Imagem 2">
            <a:extLst>
              <a:ext uri="{FF2B5EF4-FFF2-40B4-BE49-F238E27FC236}">
                <a16:creationId xmlns:a16="http://schemas.microsoft.com/office/drawing/2014/main" id="{7246D17F-D31C-EABA-EA1F-792224FDDD4E}"/>
              </a:ext>
            </a:extLst>
          </p:cNvPr>
          <p:cNvPicPr>
            <a:picLocks noChangeAspect="1"/>
          </p:cNvPicPr>
          <p:nvPr/>
        </p:nvPicPr>
        <p:blipFill>
          <a:blip r:embed="rId3"/>
          <a:stretch>
            <a:fillRect/>
          </a:stretch>
        </p:blipFill>
        <p:spPr>
          <a:xfrm>
            <a:off x="355135" y="2704494"/>
            <a:ext cx="493819" cy="493819"/>
          </a:xfrm>
          <a:prstGeom prst="rect">
            <a:avLst/>
          </a:prstGeom>
        </p:spPr>
      </p:pic>
      <p:pic>
        <p:nvPicPr>
          <p:cNvPr id="4" name="Imagem 3">
            <a:extLst>
              <a:ext uri="{FF2B5EF4-FFF2-40B4-BE49-F238E27FC236}">
                <a16:creationId xmlns:a16="http://schemas.microsoft.com/office/drawing/2014/main" id="{8288653D-B396-880A-DCAC-7289E5F9A690}"/>
              </a:ext>
            </a:extLst>
          </p:cNvPr>
          <p:cNvPicPr>
            <a:picLocks noChangeAspect="1"/>
          </p:cNvPicPr>
          <p:nvPr/>
        </p:nvPicPr>
        <p:blipFill>
          <a:blip r:embed="rId4"/>
          <a:stretch>
            <a:fillRect/>
          </a:stretch>
        </p:blipFill>
        <p:spPr>
          <a:xfrm>
            <a:off x="355135" y="3563927"/>
            <a:ext cx="475529" cy="475529"/>
          </a:xfrm>
          <a:prstGeom prst="rect">
            <a:avLst/>
          </a:prstGeom>
        </p:spPr>
      </p:pic>
      <p:pic>
        <p:nvPicPr>
          <p:cNvPr id="5" name="Imagem 4">
            <a:extLst>
              <a:ext uri="{FF2B5EF4-FFF2-40B4-BE49-F238E27FC236}">
                <a16:creationId xmlns:a16="http://schemas.microsoft.com/office/drawing/2014/main" id="{8F67425F-56CE-92E3-1BA0-E974DB3B82D6}"/>
              </a:ext>
            </a:extLst>
          </p:cNvPr>
          <p:cNvPicPr>
            <a:picLocks noChangeAspect="1"/>
          </p:cNvPicPr>
          <p:nvPr/>
        </p:nvPicPr>
        <p:blipFill>
          <a:blip r:embed="rId5"/>
          <a:stretch>
            <a:fillRect/>
          </a:stretch>
        </p:blipFill>
        <p:spPr>
          <a:xfrm>
            <a:off x="370427" y="4556219"/>
            <a:ext cx="481626" cy="475529"/>
          </a:xfrm>
          <a:prstGeom prst="rect">
            <a:avLst/>
          </a:prstGeom>
        </p:spPr>
      </p:pic>
      <p:pic>
        <p:nvPicPr>
          <p:cNvPr id="7" name="Imagem 6">
            <a:extLst>
              <a:ext uri="{FF2B5EF4-FFF2-40B4-BE49-F238E27FC236}">
                <a16:creationId xmlns:a16="http://schemas.microsoft.com/office/drawing/2014/main" id="{038719C5-DF27-707C-F4CE-B85853988951}"/>
              </a:ext>
            </a:extLst>
          </p:cNvPr>
          <p:cNvPicPr>
            <a:picLocks noChangeAspect="1"/>
          </p:cNvPicPr>
          <p:nvPr/>
        </p:nvPicPr>
        <p:blipFill>
          <a:blip r:embed="rId6"/>
          <a:stretch>
            <a:fillRect/>
          </a:stretch>
        </p:blipFill>
        <p:spPr>
          <a:xfrm>
            <a:off x="370427" y="5604884"/>
            <a:ext cx="469433" cy="463336"/>
          </a:xfrm>
          <a:prstGeom prst="rect">
            <a:avLst/>
          </a:prstGeom>
        </p:spPr>
      </p:pic>
      <p:sp>
        <p:nvSpPr>
          <p:cNvPr id="11" name="CaixaDeTexto 10">
            <a:extLst>
              <a:ext uri="{FF2B5EF4-FFF2-40B4-BE49-F238E27FC236}">
                <a16:creationId xmlns:a16="http://schemas.microsoft.com/office/drawing/2014/main" id="{A1BB079E-0A96-0C7A-F4FE-5AA513702700}"/>
              </a:ext>
            </a:extLst>
          </p:cNvPr>
          <p:cNvSpPr txBox="1"/>
          <p:nvPr/>
        </p:nvSpPr>
        <p:spPr>
          <a:xfrm>
            <a:off x="1116802" y="1864045"/>
            <a:ext cx="6779398" cy="523220"/>
          </a:xfrm>
          <a:prstGeom prst="rect">
            <a:avLst/>
          </a:prstGeom>
          <a:noFill/>
        </p:spPr>
        <p:txBody>
          <a:bodyPr wrap="square" rtlCol="0">
            <a:spAutoFit/>
          </a:bodyPr>
          <a:lstStyle/>
          <a:p>
            <a:r>
              <a:rPr lang="pt-BR" sz="2800" b="1" dirty="0">
                <a:solidFill>
                  <a:srgbClr val="595959"/>
                </a:solidFill>
                <a:latin typeface="Calibri" charset="0"/>
              </a:rPr>
              <a:t>Aumento </a:t>
            </a:r>
            <a:r>
              <a:rPr lang="pt-BR" sz="2800" b="1">
                <a:solidFill>
                  <a:srgbClr val="595959"/>
                </a:solidFill>
                <a:latin typeface="Calibri" charset="0"/>
              </a:rPr>
              <a:t>de  </a:t>
            </a:r>
            <a:r>
              <a:rPr lang="pt-BR" sz="2800" b="1">
                <a:solidFill>
                  <a:srgbClr val="99C616"/>
                </a:solidFill>
                <a:latin typeface="Calibri" charset="0"/>
              </a:rPr>
              <a:t>10%</a:t>
            </a:r>
            <a:r>
              <a:rPr lang="pt-BR" sz="2800">
                <a:solidFill>
                  <a:srgbClr val="595959"/>
                </a:solidFill>
                <a:latin typeface="Calibri" charset="0"/>
              </a:rPr>
              <a:t> </a:t>
            </a:r>
            <a:r>
              <a:rPr lang="pt-BR" sz="2800" dirty="0">
                <a:solidFill>
                  <a:srgbClr val="595959"/>
                </a:solidFill>
                <a:latin typeface="Calibri" charset="0"/>
              </a:rPr>
              <a:t>no consumo de água</a:t>
            </a:r>
          </a:p>
        </p:txBody>
      </p:sp>
      <p:sp>
        <p:nvSpPr>
          <p:cNvPr id="12" name="CaixaDeTexto 11">
            <a:extLst>
              <a:ext uri="{FF2B5EF4-FFF2-40B4-BE49-F238E27FC236}">
                <a16:creationId xmlns:a16="http://schemas.microsoft.com/office/drawing/2014/main" id="{F5A8FA9E-1E4E-7E9D-2B2A-61168E288C94}"/>
              </a:ext>
            </a:extLst>
          </p:cNvPr>
          <p:cNvSpPr txBox="1"/>
          <p:nvPr/>
        </p:nvSpPr>
        <p:spPr>
          <a:xfrm>
            <a:off x="1116802" y="2704494"/>
            <a:ext cx="5987310" cy="523220"/>
          </a:xfrm>
          <a:prstGeom prst="rect">
            <a:avLst/>
          </a:prstGeom>
          <a:noFill/>
        </p:spPr>
        <p:txBody>
          <a:bodyPr wrap="square" rtlCol="0">
            <a:spAutoFit/>
          </a:bodyPr>
          <a:lstStyle/>
          <a:p>
            <a:r>
              <a:rPr lang="pt-BR" sz="2800" b="1" dirty="0">
                <a:solidFill>
                  <a:srgbClr val="595959"/>
                </a:solidFill>
                <a:latin typeface="Calibri" charset="0"/>
              </a:rPr>
              <a:t>Queda de </a:t>
            </a:r>
            <a:r>
              <a:rPr lang="pt-BR" sz="2800" b="1" dirty="0">
                <a:solidFill>
                  <a:srgbClr val="99C616"/>
                </a:solidFill>
                <a:latin typeface="Calibri" charset="0"/>
              </a:rPr>
              <a:t>19%</a:t>
            </a:r>
            <a:r>
              <a:rPr lang="pt-BR" sz="2800" dirty="0">
                <a:solidFill>
                  <a:srgbClr val="595959"/>
                </a:solidFill>
                <a:latin typeface="Calibri" charset="0"/>
              </a:rPr>
              <a:t> no consumo de energia</a:t>
            </a:r>
          </a:p>
        </p:txBody>
      </p:sp>
      <p:sp>
        <p:nvSpPr>
          <p:cNvPr id="13" name="CaixaDeTexto 12">
            <a:extLst>
              <a:ext uri="{FF2B5EF4-FFF2-40B4-BE49-F238E27FC236}">
                <a16:creationId xmlns:a16="http://schemas.microsoft.com/office/drawing/2014/main" id="{8EEAED46-C0E3-22B3-0F67-CE6B814CF111}"/>
              </a:ext>
            </a:extLst>
          </p:cNvPr>
          <p:cNvSpPr txBox="1"/>
          <p:nvPr/>
        </p:nvSpPr>
        <p:spPr>
          <a:xfrm>
            <a:off x="1116802" y="3586247"/>
            <a:ext cx="8075542" cy="523220"/>
          </a:xfrm>
          <a:prstGeom prst="rect">
            <a:avLst/>
          </a:prstGeom>
          <a:noFill/>
        </p:spPr>
        <p:txBody>
          <a:bodyPr wrap="square" rtlCol="0">
            <a:spAutoFit/>
          </a:bodyPr>
          <a:lstStyle/>
          <a:p>
            <a:r>
              <a:rPr lang="pt-BR" sz="2800" b="1" dirty="0">
                <a:solidFill>
                  <a:srgbClr val="595959"/>
                </a:solidFill>
                <a:latin typeface="Calibri" charset="0"/>
              </a:rPr>
              <a:t>Aumento de</a:t>
            </a:r>
            <a:r>
              <a:rPr lang="pt-BR" sz="2800" dirty="0">
                <a:solidFill>
                  <a:srgbClr val="595959"/>
                </a:solidFill>
                <a:latin typeface="Calibri" charset="0"/>
              </a:rPr>
              <a:t> </a:t>
            </a:r>
            <a:r>
              <a:rPr lang="pt-BR" sz="2800" b="1" dirty="0">
                <a:solidFill>
                  <a:srgbClr val="99C616"/>
                </a:solidFill>
                <a:latin typeface="Calibri" charset="0"/>
              </a:rPr>
              <a:t>301%</a:t>
            </a:r>
            <a:r>
              <a:rPr lang="pt-BR" sz="2800" dirty="0">
                <a:solidFill>
                  <a:srgbClr val="595959"/>
                </a:solidFill>
                <a:latin typeface="Calibri" charset="0"/>
              </a:rPr>
              <a:t> no consumo de papel-toalha</a:t>
            </a:r>
          </a:p>
        </p:txBody>
      </p:sp>
      <p:sp>
        <p:nvSpPr>
          <p:cNvPr id="14" name="CaixaDeTexto 13">
            <a:extLst>
              <a:ext uri="{FF2B5EF4-FFF2-40B4-BE49-F238E27FC236}">
                <a16:creationId xmlns:a16="http://schemas.microsoft.com/office/drawing/2014/main" id="{ADCDB9FA-A982-2776-2571-5DF64B42C153}"/>
              </a:ext>
            </a:extLst>
          </p:cNvPr>
          <p:cNvSpPr txBox="1"/>
          <p:nvPr/>
        </p:nvSpPr>
        <p:spPr>
          <a:xfrm>
            <a:off x="1116802" y="4556219"/>
            <a:ext cx="7499478" cy="523220"/>
          </a:xfrm>
          <a:prstGeom prst="rect">
            <a:avLst/>
          </a:prstGeom>
          <a:noFill/>
        </p:spPr>
        <p:txBody>
          <a:bodyPr wrap="square" rtlCol="0">
            <a:spAutoFit/>
          </a:bodyPr>
          <a:lstStyle/>
          <a:p>
            <a:r>
              <a:rPr lang="pt-BR" sz="2800" b="1" dirty="0">
                <a:solidFill>
                  <a:srgbClr val="595959"/>
                </a:solidFill>
                <a:latin typeface="Calibri" charset="0"/>
              </a:rPr>
              <a:t>Aumento de</a:t>
            </a:r>
            <a:r>
              <a:rPr lang="pt-BR" sz="2800" dirty="0">
                <a:solidFill>
                  <a:srgbClr val="595959"/>
                </a:solidFill>
                <a:latin typeface="Calibri" charset="0"/>
              </a:rPr>
              <a:t> </a:t>
            </a:r>
            <a:r>
              <a:rPr lang="pt-BR" sz="2800" b="1" dirty="0">
                <a:solidFill>
                  <a:srgbClr val="99C616"/>
                </a:solidFill>
                <a:latin typeface="Calibri" charset="0"/>
              </a:rPr>
              <a:t>16% </a:t>
            </a:r>
            <a:r>
              <a:rPr lang="pt-BR" sz="2800" dirty="0">
                <a:solidFill>
                  <a:srgbClr val="595959"/>
                </a:solidFill>
                <a:latin typeface="Calibri" charset="0"/>
              </a:rPr>
              <a:t>no consumo de papel A4</a:t>
            </a:r>
          </a:p>
        </p:txBody>
      </p:sp>
      <p:sp>
        <p:nvSpPr>
          <p:cNvPr id="15" name="CaixaDeTexto 14">
            <a:extLst>
              <a:ext uri="{FF2B5EF4-FFF2-40B4-BE49-F238E27FC236}">
                <a16:creationId xmlns:a16="http://schemas.microsoft.com/office/drawing/2014/main" id="{6354FF35-F72B-5034-5A1A-604B0B6CEE57}"/>
              </a:ext>
            </a:extLst>
          </p:cNvPr>
          <p:cNvSpPr txBox="1"/>
          <p:nvPr/>
        </p:nvSpPr>
        <p:spPr>
          <a:xfrm>
            <a:off x="1154261" y="5574942"/>
            <a:ext cx="6243968" cy="523220"/>
          </a:xfrm>
          <a:prstGeom prst="rect">
            <a:avLst/>
          </a:prstGeom>
          <a:noFill/>
        </p:spPr>
        <p:txBody>
          <a:bodyPr wrap="square" rtlCol="0">
            <a:spAutoFit/>
          </a:bodyPr>
          <a:lstStyle/>
          <a:p>
            <a:r>
              <a:rPr lang="pt-BR" sz="2800" b="1" dirty="0">
                <a:solidFill>
                  <a:srgbClr val="595959"/>
                </a:solidFill>
                <a:latin typeface="Calibri" charset="0"/>
              </a:rPr>
              <a:t>Aumento de</a:t>
            </a:r>
            <a:r>
              <a:rPr lang="pt-BR" sz="2800" dirty="0">
                <a:solidFill>
                  <a:srgbClr val="595959"/>
                </a:solidFill>
                <a:latin typeface="Calibri" charset="0"/>
              </a:rPr>
              <a:t> </a:t>
            </a:r>
            <a:r>
              <a:rPr lang="pt-BR" sz="2800" b="1" dirty="0">
                <a:solidFill>
                  <a:srgbClr val="99C616"/>
                </a:solidFill>
                <a:latin typeface="Calibri" charset="0"/>
              </a:rPr>
              <a:t>83%</a:t>
            </a:r>
            <a:r>
              <a:rPr lang="pt-BR" sz="2800" dirty="0">
                <a:solidFill>
                  <a:srgbClr val="595959"/>
                </a:solidFill>
                <a:latin typeface="Calibri" charset="0"/>
              </a:rPr>
              <a:t> no consumo de copos</a:t>
            </a:r>
          </a:p>
        </p:txBody>
      </p:sp>
    </p:spTree>
    <p:extLst>
      <p:ext uri="{BB962C8B-B14F-4D97-AF65-F5344CB8AC3E}">
        <p14:creationId xmlns:p14="http://schemas.microsoft.com/office/powerpoint/2010/main" val="413572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E42E3-9420-31DE-54A7-DBF69ED2262D}"/>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A4498BEC-DC4A-EA50-D87F-E4993E25E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7566097" cy="6858000"/>
          </a:xfrm>
          <a:prstGeom prst="rect">
            <a:avLst/>
          </a:prstGeom>
        </p:spPr>
      </p:pic>
      <p:sp>
        <p:nvSpPr>
          <p:cNvPr id="27" name="Retângulo 26">
            <a:extLst>
              <a:ext uri="{FF2B5EF4-FFF2-40B4-BE49-F238E27FC236}">
                <a16:creationId xmlns:a16="http://schemas.microsoft.com/office/drawing/2014/main" id="{24F08EAA-3E55-7905-AADD-6C942121CE1E}"/>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6646B58A-DE4D-834D-DF68-9E1654DD4BFA}"/>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78252D5F-1C1D-63CF-4259-FE8B4FA4E8F7}"/>
              </a:ext>
            </a:extLst>
          </p:cNvPr>
          <p:cNvSpPr txBox="1"/>
          <p:nvPr/>
        </p:nvSpPr>
        <p:spPr>
          <a:xfrm>
            <a:off x="-12993" y="2530610"/>
            <a:ext cx="7392143" cy="4647426"/>
          </a:xfrm>
          <a:prstGeom prst="rect">
            <a:avLst/>
          </a:prstGeom>
          <a:noFill/>
        </p:spPr>
        <p:txBody>
          <a:bodyPr wrap="square">
            <a:spAutoFit/>
          </a:bodyPr>
          <a:lstStyle/>
          <a:p>
            <a:pPr algn="ctr"/>
            <a:r>
              <a:rPr lang="pt-BR" sz="2800" b="1" dirty="0">
                <a:solidFill>
                  <a:srgbClr val="99C616"/>
                </a:solidFill>
                <a:latin typeface="Calibri" charset="0"/>
              </a:rPr>
              <a:t>Resultados: </a:t>
            </a:r>
          </a:p>
          <a:p>
            <a:pPr algn="ctr"/>
            <a:r>
              <a:rPr lang="pt-BR" sz="2800" b="1" dirty="0">
                <a:solidFill>
                  <a:srgbClr val="99C616"/>
                </a:solidFill>
                <a:latin typeface="Calibri" charset="0"/>
              </a:rPr>
              <a:t>- </a:t>
            </a:r>
            <a:r>
              <a:rPr lang="pt-BR" sz="2800" dirty="0">
                <a:solidFill>
                  <a:srgbClr val="595959"/>
                </a:solidFill>
                <a:latin typeface="Calibri" charset="0"/>
              </a:rPr>
              <a:t>Equivalência comercial </a:t>
            </a:r>
            <a:r>
              <a:rPr lang="pt-BR" sz="2800" b="1" dirty="0">
                <a:solidFill>
                  <a:srgbClr val="99C616"/>
                </a:solidFill>
                <a:latin typeface="Calibri" charset="0"/>
              </a:rPr>
              <a:t>R$ 292.471,00;</a:t>
            </a:r>
          </a:p>
          <a:p>
            <a:pPr algn="ctr"/>
            <a:r>
              <a:rPr lang="pt-BR" sz="2800" b="1" dirty="0">
                <a:solidFill>
                  <a:srgbClr val="99C616"/>
                </a:solidFill>
                <a:latin typeface="Calibri" charset="0"/>
              </a:rPr>
              <a:t>- </a:t>
            </a:r>
            <a:r>
              <a:rPr lang="pt-BR" sz="2800" dirty="0">
                <a:solidFill>
                  <a:srgbClr val="595959"/>
                </a:solidFill>
                <a:latin typeface="Calibri" charset="0"/>
              </a:rPr>
              <a:t>Potencial de leitores </a:t>
            </a:r>
            <a:r>
              <a:rPr lang="pt-BR" sz="2800" b="1" dirty="0">
                <a:solidFill>
                  <a:srgbClr val="99C616"/>
                </a:solidFill>
                <a:latin typeface="Calibri" charset="0"/>
              </a:rPr>
              <a:t>294.154;</a:t>
            </a:r>
          </a:p>
          <a:p>
            <a:pPr algn="ctr"/>
            <a:r>
              <a:rPr lang="pt-BR" sz="2800" b="1" dirty="0">
                <a:solidFill>
                  <a:srgbClr val="99C616"/>
                </a:solidFill>
                <a:latin typeface="Calibri" charset="0"/>
              </a:rPr>
              <a:t>- 22 </a:t>
            </a:r>
            <a:r>
              <a:rPr lang="pt-BR" sz="2800" dirty="0">
                <a:solidFill>
                  <a:srgbClr val="595959"/>
                </a:solidFill>
                <a:latin typeface="Calibri" charset="0"/>
              </a:rPr>
              <a:t>inserções na imprensa especializada;</a:t>
            </a:r>
          </a:p>
          <a:p>
            <a:pPr algn="ctr"/>
            <a:r>
              <a:rPr lang="pt-BR" sz="2800" b="1" dirty="0">
                <a:solidFill>
                  <a:srgbClr val="99C616"/>
                </a:solidFill>
                <a:latin typeface="Calibri" charset="0"/>
              </a:rPr>
              <a:t>-</a:t>
            </a:r>
            <a:r>
              <a:rPr lang="pt-BR" sz="2800" dirty="0">
                <a:solidFill>
                  <a:srgbClr val="595959"/>
                </a:solidFill>
                <a:latin typeface="Calibri" charset="0"/>
              </a:rPr>
              <a:t> </a:t>
            </a:r>
            <a:r>
              <a:rPr lang="pt-BR" sz="2800" b="1" dirty="0">
                <a:solidFill>
                  <a:srgbClr val="99C616"/>
                </a:solidFill>
                <a:latin typeface="Calibri" charset="0"/>
              </a:rPr>
              <a:t>1</a:t>
            </a:r>
            <a:r>
              <a:rPr lang="pt-BR" sz="2800" dirty="0">
                <a:solidFill>
                  <a:srgbClr val="595959"/>
                </a:solidFill>
                <a:latin typeface="Calibri" charset="0"/>
              </a:rPr>
              <a:t> menção do presidente em entrevista a Isto É Dinheiro;</a:t>
            </a:r>
          </a:p>
          <a:p>
            <a:pPr algn="ctr"/>
            <a:r>
              <a:rPr lang="pt-BR" sz="2800" b="1" dirty="0">
                <a:solidFill>
                  <a:srgbClr val="99C616"/>
                </a:solidFill>
                <a:latin typeface="Calibri" charset="0"/>
              </a:rPr>
              <a:t>- 4 </a:t>
            </a:r>
            <a:r>
              <a:rPr lang="pt-BR" sz="2800" dirty="0">
                <a:solidFill>
                  <a:srgbClr val="595959"/>
                </a:solidFill>
                <a:latin typeface="Calibri" charset="0"/>
              </a:rPr>
              <a:t>apresentações em eventos; </a:t>
            </a:r>
          </a:p>
          <a:p>
            <a:pPr algn="ctr"/>
            <a:r>
              <a:rPr lang="pt-BR" sz="2800" b="1" dirty="0">
                <a:solidFill>
                  <a:srgbClr val="99C616"/>
                </a:solidFill>
                <a:latin typeface="Calibri" charset="0"/>
              </a:rPr>
              <a:t>-</a:t>
            </a:r>
            <a:r>
              <a:rPr lang="pt-BR" sz="2800" dirty="0">
                <a:solidFill>
                  <a:srgbClr val="595959"/>
                </a:solidFill>
                <a:latin typeface="Calibri" charset="0"/>
              </a:rPr>
              <a:t> Fecomércio-RJ fez uso dos dados em um grande evento.</a:t>
            </a:r>
          </a:p>
          <a:p>
            <a:pPr algn="ctr"/>
            <a:endParaRPr lang="pt-BR" sz="2200"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9E359F9E-66E8-6F04-F4C3-2EBEEF7C816C}"/>
              </a:ext>
            </a:extLst>
          </p:cNvPr>
          <p:cNvSpPr txBox="1"/>
          <p:nvPr/>
        </p:nvSpPr>
        <p:spPr>
          <a:xfrm>
            <a:off x="686136" y="1305019"/>
            <a:ext cx="6311439"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DIVULGAÇÃO DA PESQUISA COM 840 EMPRESAS</a:t>
            </a:r>
          </a:p>
        </p:txBody>
      </p:sp>
      <p:pic>
        <p:nvPicPr>
          <p:cNvPr id="2" name="Imagem 1">
            <a:extLst>
              <a:ext uri="{FF2B5EF4-FFF2-40B4-BE49-F238E27FC236}">
                <a16:creationId xmlns:a16="http://schemas.microsoft.com/office/drawing/2014/main" id="{25638BC8-5FF9-0C99-44A1-EF29FFDFF962}"/>
              </a:ext>
            </a:extLst>
          </p:cNvPr>
          <p:cNvPicPr>
            <a:picLocks noChangeAspect="1"/>
          </p:cNvPicPr>
          <p:nvPr/>
        </p:nvPicPr>
        <p:blipFill rotWithShape="1">
          <a:blip r:embed="rId5"/>
          <a:srcRect b="6765"/>
          <a:stretch/>
        </p:blipFill>
        <p:spPr>
          <a:xfrm>
            <a:off x="8218157" y="354495"/>
            <a:ext cx="3693360" cy="5688632"/>
          </a:xfrm>
          <a:prstGeom prst="rect">
            <a:avLst/>
          </a:prstGeom>
        </p:spPr>
      </p:pic>
    </p:spTree>
    <p:extLst>
      <p:ext uri="{BB962C8B-B14F-4D97-AF65-F5344CB8AC3E}">
        <p14:creationId xmlns:p14="http://schemas.microsoft.com/office/powerpoint/2010/main" val="2698262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96E294D6-A03B-40B2-B88E-87B75DEE3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1484783"/>
            <a:ext cx="12199803" cy="5373213"/>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8" y="332656"/>
            <a:ext cx="7276852"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Indicadores da Coleta Seletiva</a:t>
            </a:r>
          </a:p>
        </p:txBody>
      </p:sp>
      <p:sp>
        <p:nvSpPr>
          <p:cNvPr id="8" name="TextBox 7">
            <a:extLst>
              <a:ext uri="{FF2B5EF4-FFF2-40B4-BE49-F238E27FC236}">
                <a16:creationId xmlns:a16="http://schemas.microsoft.com/office/drawing/2014/main" id="{7F400A9E-C67D-4BB8-8CF8-534990C1FC61}"/>
              </a:ext>
            </a:extLst>
          </p:cNvPr>
          <p:cNvSpPr txBox="1"/>
          <p:nvPr/>
        </p:nvSpPr>
        <p:spPr>
          <a:xfrm>
            <a:off x="335360" y="1772817"/>
            <a:ext cx="9099962" cy="5293757"/>
          </a:xfrm>
          <a:prstGeom prst="rect">
            <a:avLst/>
          </a:prstGeom>
          <a:noFill/>
        </p:spPr>
        <p:txBody>
          <a:bodyPr wrap="square">
            <a:spAutoFit/>
          </a:bodyPr>
          <a:lstStyle/>
          <a:p>
            <a:pPr marL="457200" indent="-457200">
              <a:buFont typeface="Arial" panose="020B0604020202020204" pitchFamily="34" charset="0"/>
              <a:buChar char="•"/>
            </a:pPr>
            <a:r>
              <a:rPr lang="pt-BR" sz="2800" dirty="0">
                <a:solidFill>
                  <a:srgbClr val="595959"/>
                </a:solidFill>
                <a:latin typeface="Calibri" charset="0"/>
              </a:rPr>
              <a:t>Coleta de materiais recicláveis (kg)</a:t>
            </a:r>
          </a:p>
          <a:p>
            <a:endParaRPr lang="pt-BR" sz="1200" dirty="0">
              <a:solidFill>
                <a:srgbClr val="595959"/>
              </a:solidFill>
              <a:highlight>
                <a:srgbClr val="FFFF00"/>
              </a:highlight>
              <a:latin typeface="Calibri" charset="0"/>
            </a:endParaRPr>
          </a:p>
          <a:p>
            <a:r>
              <a:rPr lang="pt-BR" sz="2400" b="1" dirty="0">
                <a:solidFill>
                  <a:srgbClr val="99C616"/>
                </a:solidFill>
                <a:latin typeface="Calibri" charset="0"/>
              </a:rPr>
              <a:t>Rio: 276 Kg          </a:t>
            </a:r>
          </a:p>
          <a:p>
            <a:r>
              <a:rPr lang="pt-BR" sz="2400" b="1" dirty="0">
                <a:solidFill>
                  <a:srgbClr val="99C616"/>
                </a:solidFill>
                <a:latin typeface="Calibri" charset="0"/>
              </a:rPr>
              <a:t>BSB: 1.961 Kg</a:t>
            </a:r>
          </a:p>
          <a:p>
            <a:endParaRPr lang="pt-BR" sz="1200" dirty="0">
              <a:solidFill>
                <a:srgbClr val="595959"/>
              </a:solidFill>
              <a:highlight>
                <a:srgbClr val="FFFF00"/>
              </a:highlight>
              <a:latin typeface="Calibri" charset="0"/>
            </a:endParaRPr>
          </a:p>
          <a:p>
            <a:pPr marL="571500" indent="-571500">
              <a:buFont typeface="Arial" panose="020B0604020202020204" pitchFamily="34" charset="0"/>
              <a:buChar char="•"/>
            </a:pPr>
            <a:r>
              <a:rPr lang="pt-BR" sz="2800" dirty="0">
                <a:solidFill>
                  <a:srgbClr val="595959"/>
                </a:solidFill>
                <a:latin typeface="Calibri" charset="0"/>
              </a:rPr>
              <a:t>Coleta resíduos não recicláveis (kg)</a:t>
            </a:r>
          </a:p>
          <a:p>
            <a:endParaRPr lang="pt-BR" sz="1200" dirty="0">
              <a:solidFill>
                <a:srgbClr val="595959"/>
              </a:solidFill>
              <a:highlight>
                <a:srgbClr val="FFFF00"/>
              </a:highlight>
              <a:latin typeface="Calibri" charset="0"/>
            </a:endParaRPr>
          </a:p>
          <a:p>
            <a:r>
              <a:rPr lang="pt-BR" sz="2400" b="1" dirty="0">
                <a:solidFill>
                  <a:srgbClr val="99C616"/>
                </a:solidFill>
                <a:latin typeface="Calibri" charset="0"/>
              </a:rPr>
              <a:t>Rio: Não foi mensurado</a:t>
            </a:r>
          </a:p>
          <a:p>
            <a:r>
              <a:rPr lang="pt-BR" sz="2400" b="1" dirty="0">
                <a:solidFill>
                  <a:srgbClr val="99C616"/>
                </a:solidFill>
                <a:latin typeface="Calibri" charset="0"/>
              </a:rPr>
              <a:t>BSB: 405,88 kg</a:t>
            </a:r>
          </a:p>
          <a:p>
            <a:endParaRPr lang="pt-BR" sz="2200" dirty="0">
              <a:solidFill>
                <a:srgbClr val="595959"/>
              </a:solidFill>
              <a:latin typeface="Calibri" charset="0"/>
            </a:endParaRPr>
          </a:p>
          <a:p>
            <a:pPr marL="571500" indent="-571500">
              <a:buFont typeface="Arial" panose="020B0604020202020204" pitchFamily="34" charset="0"/>
              <a:buChar char="•"/>
            </a:pPr>
            <a:r>
              <a:rPr lang="pt-BR" sz="2800" dirty="0">
                <a:solidFill>
                  <a:srgbClr val="595959"/>
                </a:solidFill>
                <a:latin typeface="Calibri" charset="0"/>
              </a:rPr>
              <a:t>Destinação de Renda para cooperativas (R$)</a:t>
            </a:r>
          </a:p>
          <a:p>
            <a:pPr marL="571500" indent="-571500">
              <a:buFont typeface="Arial" panose="020B0604020202020204" pitchFamily="34" charset="0"/>
              <a:buChar char="•"/>
            </a:pPr>
            <a:endParaRPr lang="pt-BR" sz="2200" dirty="0">
              <a:solidFill>
                <a:srgbClr val="595959"/>
              </a:solidFill>
              <a:latin typeface="Calibri" charset="0"/>
            </a:endParaRPr>
          </a:p>
          <a:p>
            <a:r>
              <a:rPr lang="pt-BR" sz="2400" b="1" dirty="0">
                <a:solidFill>
                  <a:srgbClr val="99C616"/>
                </a:solidFill>
                <a:latin typeface="Calibri" charset="0"/>
              </a:rPr>
              <a:t>Rio: Não foi mensurado</a:t>
            </a:r>
          </a:p>
          <a:p>
            <a:r>
              <a:rPr lang="pt-BR" sz="2400" b="1" dirty="0">
                <a:solidFill>
                  <a:srgbClr val="99C616"/>
                </a:solidFill>
                <a:latin typeface="Calibri" charset="0"/>
              </a:rPr>
              <a:t>BSB: R$352,94</a:t>
            </a:r>
          </a:p>
          <a:p>
            <a:pPr marL="571500" indent="-571500">
              <a:buFont typeface="Arial" panose="020B0604020202020204" pitchFamily="34" charset="0"/>
              <a:buChar char="•"/>
            </a:pPr>
            <a:endParaRPr lang="pt-BR" sz="2200" dirty="0">
              <a:solidFill>
                <a:srgbClr val="595959"/>
              </a:solidFill>
              <a:latin typeface="Calibri" charset="0"/>
            </a:endParaRPr>
          </a:p>
        </p:txBody>
      </p:sp>
      <p:pic>
        <p:nvPicPr>
          <p:cNvPr id="9" name="Imagem 8">
            <a:extLst>
              <a:ext uri="{FF2B5EF4-FFF2-40B4-BE49-F238E27FC236}">
                <a16:creationId xmlns:a16="http://schemas.microsoft.com/office/drawing/2014/main" id="{EDFE0FFD-B777-41D4-9EAB-72662B0E52C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9988385" y="642605"/>
            <a:ext cx="466760" cy="466760"/>
          </a:xfrm>
          <a:prstGeom prst="rect">
            <a:avLst/>
          </a:prstGeom>
        </p:spPr>
      </p:pic>
      <p:pic>
        <p:nvPicPr>
          <p:cNvPr id="10" name="Imagem 9">
            <a:extLst>
              <a:ext uri="{FF2B5EF4-FFF2-40B4-BE49-F238E27FC236}">
                <a16:creationId xmlns:a16="http://schemas.microsoft.com/office/drawing/2014/main" id="{0915BF0D-2912-42EB-9905-73F16BDCF6F3}"/>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0639281" y="593792"/>
            <a:ext cx="476808" cy="476808"/>
          </a:xfrm>
          <a:prstGeom prst="rect">
            <a:avLst/>
          </a:prstGeom>
        </p:spPr>
      </p:pic>
      <p:cxnSp>
        <p:nvCxnSpPr>
          <p:cNvPr id="12" name="Conector reto 11">
            <a:extLst>
              <a:ext uri="{FF2B5EF4-FFF2-40B4-BE49-F238E27FC236}">
                <a16:creationId xmlns:a16="http://schemas.microsoft.com/office/drawing/2014/main" id="{F5C112E9-5F28-4D0F-B3ED-CDE9DC4C70A3}"/>
              </a:ext>
            </a:extLst>
          </p:cNvPr>
          <p:cNvCxnSpPr>
            <a:cxnSpLocks/>
          </p:cNvCxnSpPr>
          <p:nvPr/>
        </p:nvCxnSpPr>
        <p:spPr>
          <a:xfrm>
            <a:off x="9303154" y="1196752"/>
            <a:ext cx="2888846" cy="0"/>
          </a:xfrm>
          <a:prstGeom prst="line">
            <a:avLst/>
          </a:prstGeom>
          <a:ln>
            <a:solidFill>
              <a:srgbClr val="99C616"/>
            </a:solidFill>
          </a:ln>
          <a:effectLst/>
        </p:spPr>
        <p:style>
          <a:lnRef idx="2">
            <a:schemeClr val="accent1"/>
          </a:lnRef>
          <a:fillRef idx="0">
            <a:schemeClr val="accent1"/>
          </a:fillRef>
          <a:effectRef idx="1">
            <a:schemeClr val="accent1"/>
          </a:effectRef>
          <a:fontRef idx="minor">
            <a:schemeClr val="tx1"/>
          </a:fontRef>
        </p:style>
      </p:cxnSp>
      <p:pic>
        <p:nvPicPr>
          <p:cNvPr id="13" name="Imagem 12">
            <a:extLst>
              <a:ext uri="{FF2B5EF4-FFF2-40B4-BE49-F238E27FC236}">
                <a16:creationId xmlns:a16="http://schemas.microsoft.com/office/drawing/2014/main" id="{28F5C812-3084-4456-9ABE-AFCCF35A9FD4}"/>
              </a:ext>
            </a:extLst>
          </p:cNvPr>
          <p:cNvPicPr>
            <a:picLocks noChangeAspect="1"/>
          </p:cNvPicPr>
          <p:nvPr/>
        </p:nvPicPr>
        <p:blipFill>
          <a:blip r:embed="rId7">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11255737" y="592762"/>
            <a:ext cx="476505" cy="476505"/>
          </a:xfrm>
          <a:prstGeom prst="rect">
            <a:avLst/>
          </a:prstGeom>
          <a:noFill/>
        </p:spPr>
      </p:pic>
      <p:pic>
        <p:nvPicPr>
          <p:cNvPr id="16" name="Imagem 15">
            <a:extLst>
              <a:ext uri="{FF2B5EF4-FFF2-40B4-BE49-F238E27FC236}">
                <a16:creationId xmlns:a16="http://schemas.microsoft.com/office/drawing/2014/main" id="{7E4AB460-DC4F-42CD-91F9-811EC3201731}"/>
              </a:ext>
            </a:extLst>
          </p:cNvPr>
          <p:cNvPicPr>
            <a:picLocks noChangeAspect="1"/>
          </p:cNvPicPr>
          <p:nvPr/>
        </p:nvPicPr>
        <p:blipFill>
          <a:blip r:embed="rId8">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9303154" y="590711"/>
            <a:ext cx="518762" cy="518762"/>
          </a:xfrm>
          <a:prstGeom prst="rect">
            <a:avLst/>
          </a:prstGeom>
          <a:noFill/>
        </p:spPr>
      </p:pic>
      <p:pic>
        <p:nvPicPr>
          <p:cNvPr id="3" name="Imagem 2" descr="Pedaço de brócolis&#10;&#10;Descrição gerada automaticamente">
            <a:extLst>
              <a:ext uri="{FF2B5EF4-FFF2-40B4-BE49-F238E27FC236}">
                <a16:creationId xmlns:a16="http://schemas.microsoft.com/office/drawing/2014/main" id="{F87F6655-6552-4571-818C-2E9A29958F2E}"/>
              </a:ext>
            </a:extLst>
          </p:cNvPr>
          <p:cNvPicPr>
            <a:picLocks noChangeAspect="1"/>
          </p:cNvPicPr>
          <p:nvPr/>
        </p:nvPicPr>
        <p:blipFill>
          <a:blip r:embed="rId9"/>
          <a:stretch>
            <a:fillRect/>
          </a:stretch>
        </p:blipFill>
        <p:spPr>
          <a:xfrm>
            <a:off x="9248634" y="2852936"/>
            <a:ext cx="2636239" cy="3024336"/>
          </a:xfrm>
          <a:prstGeom prst="rect">
            <a:avLst/>
          </a:prstGeom>
        </p:spPr>
      </p:pic>
    </p:spTree>
    <p:extLst>
      <p:ext uri="{BB962C8B-B14F-4D97-AF65-F5344CB8AC3E}">
        <p14:creationId xmlns:p14="http://schemas.microsoft.com/office/powerpoint/2010/main" val="4228672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79084AD-267F-44B8-85BE-716270D476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 y="1827501"/>
            <a:ext cx="12199803" cy="5030499"/>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8" y="332656"/>
            <a:ext cx="10301187"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Indicadores do DESCARTE CORRETO </a:t>
            </a:r>
          </a:p>
          <a:p>
            <a:pPr algn="l" eaLnBrk="1" hangingPunct="1">
              <a:defRPr/>
            </a:pPr>
            <a:r>
              <a:rPr lang="pt-BR" sz="3600" b="1" dirty="0">
                <a:solidFill>
                  <a:srgbClr val="7E7F7F"/>
                </a:solidFill>
                <a:latin typeface="HelveticaNeueLT Pro 95 Blk" panose="020B0904020202020204" pitchFamily="34" charset="0"/>
                <a:ea typeface="ＭＳ Ｐゴシック" charset="-128"/>
              </a:rPr>
              <a:t>ou de programas de LOGÍSTICA REVERSA</a:t>
            </a:r>
          </a:p>
        </p:txBody>
      </p:sp>
      <p:sp>
        <p:nvSpPr>
          <p:cNvPr id="8" name="TextBox 7">
            <a:extLst>
              <a:ext uri="{FF2B5EF4-FFF2-40B4-BE49-F238E27FC236}">
                <a16:creationId xmlns:a16="http://schemas.microsoft.com/office/drawing/2014/main" id="{7F400A9E-C67D-4BB8-8CF8-534990C1FC61}"/>
              </a:ext>
            </a:extLst>
          </p:cNvPr>
          <p:cNvSpPr txBox="1"/>
          <p:nvPr/>
        </p:nvSpPr>
        <p:spPr>
          <a:xfrm>
            <a:off x="335360" y="2204864"/>
            <a:ext cx="7488832" cy="4524315"/>
          </a:xfrm>
          <a:prstGeom prst="rect">
            <a:avLst/>
          </a:prstGeom>
          <a:noFill/>
        </p:spPr>
        <p:txBody>
          <a:bodyPr wrap="square">
            <a:spAutoFit/>
          </a:bodyPr>
          <a:lstStyle/>
          <a:p>
            <a:pPr marL="571500" indent="-571500">
              <a:buFont typeface="Arial" panose="020B0604020202020204" pitchFamily="34" charset="0"/>
              <a:buChar char="•"/>
            </a:pPr>
            <a:r>
              <a:rPr lang="pt-BR" sz="2800" dirty="0">
                <a:solidFill>
                  <a:srgbClr val="595959"/>
                </a:solidFill>
                <a:latin typeface="Calibri" charset="0"/>
              </a:rPr>
              <a:t>Óleo vegetal (litro)</a:t>
            </a:r>
          </a:p>
          <a:p>
            <a:endParaRPr lang="pt-BR" sz="1200" dirty="0">
              <a:solidFill>
                <a:srgbClr val="595959"/>
              </a:solidFill>
              <a:latin typeface="Calibri" charset="0"/>
            </a:endParaRPr>
          </a:p>
          <a:p>
            <a:r>
              <a:rPr lang="pt-BR" sz="2400" b="1" dirty="0">
                <a:solidFill>
                  <a:srgbClr val="99C616"/>
                </a:solidFill>
                <a:latin typeface="Calibri" charset="0"/>
              </a:rPr>
              <a:t>Rio: 12 litros</a:t>
            </a:r>
          </a:p>
          <a:p>
            <a:r>
              <a:rPr lang="pt-BR" sz="2400" b="1" dirty="0">
                <a:solidFill>
                  <a:srgbClr val="99C616"/>
                </a:solidFill>
                <a:latin typeface="Calibri" charset="0"/>
              </a:rPr>
              <a:t>BSB: 29 litros</a:t>
            </a:r>
          </a:p>
          <a:p>
            <a:endParaRPr lang="pt-BR" sz="1200" b="1" dirty="0">
              <a:solidFill>
                <a:srgbClr val="99C616"/>
              </a:solidFill>
              <a:latin typeface="Calibri" charset="0"/>
            </a:endParaRPr>
          </a:p>
          <a:p>
            <a:pPr marL="571500" indent="-571500">
              <a:buFont typeface="Arial" panose="020B0604020202020204" pitchFamily="34" charset="0"/>
              <a:buChar char="•"/>
            </a:pPr>
            <a:r>
              <a:rPr lang="pt-BR" sz="2800" dirty="0">
                <a:solidFill>
                  <a:srgbClr val="595959"/>
                </a:solidFill>
                <a:latin typeface="Calibri" charset="0"/>
              </a:rPr>
              <a:t>Pilhas (unidade)</a:t>
            </a:r>
          </a:p>
          <a:p>
            <a:pPr marL="571500" indent="-571500">
              <a:buFont typeface="Arial" panose="020B0604020202020204" pitchFamily="34" charset="0"/>
              <a:buChar char="•"/>
            </a:pPr>
            <a:endParaRPr lang="pt-BR" sz="1200" dirty="0">
              <a:solidFill>
                <a:srgbClr val="595959"/>
              </a:solidFill>
              <a:latin typeface="Calibri" charset="0"/>
            </a:endParaRPr>
          </a:p>
          <a:p>
            <a:r>
              <a:rPr lang="pt-BR" sz="2400" b="1" dirty="0">
                <a:solidFill>
                  <a:srgbClr val="99C616"/>
                </a:solidFill>
                <a:latin typeface="Calibri" charset="0"/>
              </a:rPr>
              <a:t>Rio: Não houve descarte</a:t>
            </a:r>
          </a:p>
          <a:p>
            <a:r>
              <a:rPr lang="pt-BR" sz="2400" b="1" dirty="0">
                <a:solidFill>
                  <a:srgbClr val="99C616"/>
                </a:solidFill>
                <a:latin typeface="Calibri" charset="0"/>
              </a:rPr>
              <a:t>BSB: 4,8 Kg </a:t>
            </a:r>
          </a:p>
          <a:p>
            <a:endParaRPr lang="pt-BR" sz="1200" b="1" dirty="0">
              <a:solidFill>
                <a:srgbClr val="99C616"/>
              </a:solidFill>
              <a:latin typeface="Calibri" charset="0"/>
            </a:endParaRPr>
          </a:p>
          <a:p>
            <a:pPr marL="457200" indent="-457200">
              <a:buFont typeface="Arial" panose="020B0604020202020204" pitchFamily="34" charset="0"/>
              <a:buChar char="•"/>
            </a:pPr>
            <a:r>
              <a:rPr lang="pt-BR" sz="2800" dirty="0">
                <a:solidFill>
                  <a:srgbClr val="595959"/>
                </a:solidFill>
                <a:latin typeface="Calibri" charset="0"/>
              </a:rPr>
              <a:t>Baterias (unidade)</a:t>
            </a:r>
          </a:p>
          <a:p>
            <a:endParaRPr lang="pt-BR" sz="1200" dirty="0">
              <a:solidFill>
                <a:srgbClr val="595959"/>
              </a:solidFill>
              <a:latin typeface="Calibri" charset="0"/>
            </a:endParaRPr>
          </a:p>
          <a:p>
            <a:r>
              <a:rPr lang="pt-BR" sz="2400" b="1" dirty="0">
                <a:solidFill>
                  <a:srgbClr val="99C616"/>
                </a:solidFill>
                <a:latin typeface="Calibri" charset="0"/>
              </a:rPr>
              <a:t>Rio: 30 unidades</a:t>
            </a:r>
          </a:p>
          <a:p>
            <a:r>
              <a:rPr lang="pt-BR" sz="2400" b="1" dirty="0">
                <a:solidFill>
                  <a:srgbClr val="99C616"/>
                </a:solidFill>
                <a:latin typeface="Calibri" charset="0"/>
              </a:rPr>
              <a:t>BSB: Não houve descarte</a:t>
            </a:r>
            <a:endParaRPr lang="pt-BR" sz="3000" dirty="0">
              <a:solidFill>
                <a:srgbClr val="595959"/>
              </a:solidFill>
              <a:latin typeface="Calibri" charset="0"/>
            </a:endParaRPr>
          </a:p>
        </p:txBody>
      </p:sp>
      <p:pic>
        <p:nvPicPr>
          <p:cNvPr id="6" name="Imagem 5" descr="Fundo preto com estrelas&#10;&#10;Descrição gerada automaticamente com confiança média">
            <a:extLst>
              <a:ext uri="{FF2B5EF4-FFF2-40B4-BE49-F238E27FC236}">
                <a16:creationId xmlns:a16="http://schemas.microsoft.com/office/drawing/2014/main" id="{2E836D2E-73EC-45FC-A7FC-BDEEA61AA70A}"/>
              </a:ext>
            </a:extLst>
          </p:cNvPr>
          <p:cNvPicPr>
            <a:picLocks noChangeAspect="1"/>
          </p:cNvPicPr>
          <p:nvPr/>
        </p:nvPicPr>
        <p:blipFill>
          <a:blip r:embed="rId5"/>
          <a:stretch>
            <a:fillRect/>
          </a:stretch>
        </p:blipFill>
        <p:spPr>
          <a:xfrm>
            <a:off x="9840416" y="1539912"/>
            <a:ext cx="2758902" cy="3904194"/>
          </a:xfrm>
          <a:prstGeom prst="rect">
            <a:avLst/>
          </a:prstGeom>
        </p:spPr>
      </p:pic>
    </p:spTree>
    <p:extLst>
      <p:ext uri="{BB962C8B-B14F-4D97-AF65-F5344CB8AC3E}">
        <p14:creationId xmlns:p14="http://schemas.microsoft.com/office/powerpoint/2010/main" val="386664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E3FB4-924B-5712-E583-971DFC9F562F}"/>
            </a:ext>
          </a:extLst>
        </p:cNvPr>
        <p:cNvGrpSpPr/>
        <p:nvPr/>
      </p:nvGrpSpPr>
      <p:grpSpPr>
        <a:xfrm>
          <a:off x="0" y="0"/>
          <a:ext cx="0" cy="0"/>
          <a:chOff x="0" y="0"/>
          <a:chExt cx="0" cy="0"/>
        </a:xfrm>
      </p:grpSpPr>
      <p:pic>
        <p:nvPicPr>
          <p:cNvPr id="7" name="Gráfico 6">
            <a:extLst>
              <a:ext uri="{FF2B5EF4-FFF2-40B4-BE49-F238E27FC236}">
                <a16:creationId xmlns:a16="http://schemas.microsoft.com/office/drawing/2014/main" id="{AD75F6B4-B09C-5FAC-DA1F-32C829F4E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 y="1827501"/>
            <a:ext cx="12199803" cy="5030499"/>
          </a:xfrm>
          <a:prstGeom prst="rect">
            <a:avLst/>
          </a:prstGeom>
        </p:spPr>
      </p:pic>
      <p:sp>
        <p:nvSpPr>
          <p:cNvPr id="27" name="Retângulo 26">
            <a:extLst>
              <a:ext uri="{FF2B5EF4-FFF2-40B4-BE49-F238E27FC236}">
                <a16:creationId xmlns:a16="http://schemas.microsoft.com/office/drawing/2014/main" id="{8E131A7F-C54F-5B85-BC58-E1F27226FC31}"/>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ABDC744A-20BE-231A-C05A-7D6D10FA7C82}"/>
              </a:ext>
            </a:extLst>
          </p:cNvPr>
          <p:cNvSpPr txBox="1">
            <a:spLocks/>
          </p:cNvSpPr>
          <p:nvPr/>
        </p:nvSpPr>
        <p:spPr bwMode="auto">
          <a:xfrm>
            <a:off x="979388" y="332656"/>
            <a:ext cx="10301187"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Indicadores do DESCARTE CORRETO </a:t>
            </a:r>
          </a:p>
          <a:p>
            <a:pPr algn="l" eaLnBrk="1" hangingPunct="1">
              <a:defRPr/>
            </a:pPr>
            <a:r>
              <a:rPr lang="pt-BR" sz="3600" b="1" dirty="0">
                <a:solidFill>
                  <a:srgbClr val="7E7F7F"/>
                </a:solidFill>
                <a:latin typeface="HelveticaNeueLT Pro 95 Blk" panose="020B0904020202020204" pitchFamily="34" charset="0"/>
                <a:ea typeface="ＭＳ Ｐゴシック" charset="-128"/>
              </a:rPr>
              <a:t>ou de programas de LOGÍSTICA REVERSA</a:t>
            </a:r>
          </a:p>
        </p:txBody>
      </p:sp>
      <p:sp>
        <p:nvSpPr>
          <p:cNvPr id="8" name="TextBox 7">
            <a:extLst>
              <a:ext uri="{FF2B5EF4-FFF2-40B4-BE49-F238E27FC236}">
                <a16:creationId xmlns:a16="http://schemas.microsoft.com/office/drawing/2014/main" id="{2ADB6EA0-650F-13D2-002C-B319F0493068}"/>
              </a:ext>
            </a:extLst>
          </p:cNvPr>
          <p:cNvSpPr txBox="1"/>
          <p:nvPr/>
        </p:nvSpPr>
        <p:spPr>
          <a:xfrm>
            <a:off x="335360" y="2204864"/>
            <a:ext cx="7488832" cy="4801314"/>
          </a:xfrm>
          <a:prstGeom prst="rect">
            <a:avLst/>
          </a:prstGeom>
          <a:noFill/>
        </p:spPr>
        <p:txBody>
          <a:bodyPr wrap="square">
            <a:spAutoFit/>
          </a:bodyPr>
          <a:lstStyle/>
          <a:p>
            <a:pPr marL="571500" indent="-571500">
              <a:buFont typeface="Arial" panose="020B0604020202020204" pitchFamily="34" charset="0"/>
              <a:buChar char="•"/>
            </a:pPr>
            <a:r>
              <a:rPr lang="pt-BR" sz="2800" dirty="0">
                <a:solidFill>
                  <a:srgbClr val="595959"/>
                </a:solidFill>
                <a:latin typeface="Calibri" charset="0"/>
              </a:rPr>
              <a:t>Tonner (unidade)</a:t>
            </a:r>
          </a:p>
          <a:p>
            <a:endParaRPr lang="pt-BR" sz="1200" dirty="0">
              <a:solidFill>
                <a:srgbClr val="595959"/>
              </a:solidFill>
              <a:latin typeface="Calibri" charset="0"/>
            </a:endParaRPr>
          </a:p>
          <a:p>
            <a:r>
              <a:rPr lang="pt-BR" sz="2400" b="1" dirty="0">
                <a:solidFill>
                  <a:srgbClr val="99C616"/>
                </a:solidFill>
                <a:latin typeface="Calibri" charset="0"/>
              </a:rPr>
              <a:t>Rio: 175 unidades </a:t>
            </a:r>
          </a:p>
          <a:p>
            <a:r>
              <a:rPr lang="pt-BR" sz="2400" b="1" dirty="0">
                <a:solidFill>
                  <a:srgbClr val="99C616"/>
                </a:solidFill>
                <a:latin typeface="Calibri" charset="0"/>
              </a:rPr>
              <a:t>BSB: 101 unidades</a:t>
            </a:r>
            <a:endParaRPr lang="pt-BR" sz="1200" b="1" dirty="0">
              <a:solidFill>
                <a:srgbClr val="99C616"/>
              </a:solidFill>
              <a:latin typeface="Calibri" charset="0"/>
            </a:endParaRPr>
          </a:p>
          <a:p>
            <a:pPr marL="571500" indent="-571500">
              <a:buFont typeface="Arial" panose="020B0604020202020204" pitchFamily="34" charset="0"/>
              <a:buChar char="•"/>
            </a:pPr>
            <a:r>
              <a:rPr lang="pt-BR" sz="2800" dirty="0">
                <a:solidFill>
                  <a:srgbClr val="595959"/>
                </a:solidFill>
                <a:latin typeface="Calibri" charset="0"/>
              </a:rPr>
              <a:t>Cartucho (unidade)</a:t>
            </a:r>
          </a:p>
          <a:p>
            <a:pPr marL="571500" indent="-571500">
              <a:buFont typeface="Arial" panose="020B0604020202020204" pitchFamily="34" charset="0"/>
              <a:buChar char="•"/>
            </a:pPr>
            <a:endParaRPr lang="pt-BR" sz="1200" dirty="0">
              <a:solidFill>
                <a:srgbClr val="595959"/>
              </a:solidFill>
              <a:latin typeface="Calibri" charset="0"/>
            </a:endParaRPr>
          </a:p>
          <a:p>
            <a:r>
              <a:rPr lang="pt-BR" sz="2400" b="1" dirty="0">
                <a:solidFill>
                  <a:srgbClr val="99C616"/>
                </a:solidFill>
                <a:latin typeface="Calibri" charset="0"/>
              </a:rPr>
              <a:t>Rio: Não houve descarte</a:t>
            </a:r>
          </a:p>
          <a:p>
            <a:r>
              <a:rPr lang="pt-BR" sz="2400" b="1" dirty="0">
                <a:solidFill>
                  <a:srgbClr val="99C616"/>
                </a:solidFill>
                <a:latin typeface="Calibri" charset="0"/>
              </a:rPr>
              <a:t>BSB: 16 unidades </a:t>
            </a:r>
          </a:p>
          <a:p>
            <a:endParaRPr lang="pt-BR" sz="1200" b="1" dirty="0">
              <a:solidFill>
                <a:srgbClr val="99C616"/>
              </a:solidFill>
              <a:latin typeface="Calibri" charset="0"/>
            </a:endParaRPr>
          </a:p>
          <a:p>
            <a:pPr marL="457200" indent="-457200">
              <a:buFont typeface="Arial" panose="020B0604020202020204" pitchFamily="34" charset="0"/>
              <a:buChar char="•"/>
            </a:pPr>
            <a:r>
              <a:rPr lang="pt-BR" sz="2800" dirty="0">
                <a:solidFill>
                  <a:srgbClr val="595959"/>
                </a:solidFill>
                <a:latin typeface="Calibri" charset="0"/>
              </a:rPr>
              <a:t>Lâmpadas fluorescentes (unidade)</a:t>
            </a:r>
          </a:p>
          <a:p>
            <a:endParaRPr lang="pt-BR" sz="1200" dirty="0">
              <a:solidFill>
                <a:srgbClr val="595959"/>
              </a:solidFill>
              <a:latin typeface="Calibri" charset="0"/>
            </a:endParaRPr>
          </a:p>
          <a:p>
            <a:r>
              <a:rPr lang="pt-BR" sz="2400" b="1" dirty="0">
                <a:solidFill>
                  <a:srgbClr val="99C616"/>
                </a:solidFill>
                <a:latin typeface="Calibri" charset="0"/>
              </a:rPr>
              <a:t>Rio: Não houve descarte </a:t>
            </a:r>
          </a:p>
          <a:p>
            <a:r>
              <a:rPr lang="pt-BR" sz="2400" b="1" dirty="0">
                <a:solidFill>
                  <a:srgbClr val="99C616"/>
                </a:solidFill>
                <a:latin typeface="Calibri" charset="0"/>
              </a:rPr>
              <a:t>BSB: Não houve descarte </a:t>
            </a:r>
          </a:p>
          <a:p>
            <a:endParaRPr lang="pt-BR" sz="3000" dirty="0">
              <a:solidFill>
                <a:srgbClr val="595959"/>
              </a:solidFill>
              <a:latin typeface="Calibri" charset="0"/>
            </a:endParaRPr>
          </a:p>
        </p:txBody>
      </p:sp>
      <p:pic>
        <p:nvPicPr>
          <p:cNvPr id="6" name="Imagem 5" descr="Fundo preto com estrelas&#10;&#10;Descrição gerada automaticamente com confiança média">
            <a:extLst>
              <a:ext uri="{FF2B5EF4-FFF2-40B4-BE49-F238E27FC236}">
                <a16:creationId xmlns:a16="http://schemas.microsoft.com/office/drawing/2014/main" id="{7233435E-BDE5-E721-84CD-02EE8165FDC9}"/>
              </a:ext>
            </a:extLst>
          </p:cNvPr>
          <p:cNvPicPr>
            <a:picLocks noChangeAspect="1"/>
          </p:cNvPicPr>
          <p:nvPr/>
        </p:nvPicPr>
        <p:blipFill>
          <a:blip r:embed="rId5"/>
          <a:stretch>
            <a:fillRect/>
          </a:stretch>
        </p:blipFill>
        <p:spPr>
          <a:xfrm>
            <a:off x="9840416" y="1539912"/>
            <a:ext cx="2758902" cy="3904194"/>
          </a:xfrm>
          <a:prstGeom prst="rect">
            <a:avLst/>
          </a:prstGeom>
        </p:spPr>
      </p:pic>
    </p:spTree>
    <p:extLst>
      <p:ext uri="{BB962C8B-B14F-4D97-AF65-F5344CB8AC3E}">
        <p14:creationId xmlns:p14="http://schemas.microsoft.com/office/powerpoint/2010/main" val="117399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025E7A7-891B-454F-8EC1-F0C0E3C79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24744"/>
            <a:ext cx="12199803" cy="5733256"/>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8" y="332656"/>
            <a:ext cx="4612555"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Indicadores Sociais </a:t>
            </a:r>
          </a:p>
        </p:txBody>
      </p:sp>
      <p:sp>
        <p:nvSpPr>
          <p:cNvPr id="8" name="TextBox 7">
            <a:extLst>
              <a:ext uri="{FF2B5EF4-FFF2-40B4-BE49-F238E27FC236}">
                <a16:creationId xmlns:a16="http://schemas.microsoft.com/office/drawing/2014/main" id="{7F400A9E-C67D-4BB8-8CF8-534990C1FC61}"/>
              </a:ext>
            </a:extLst>
          </p:cNvPr>
          <p:cNvSpPr txBox="1"/>
          <p:nvPr/>
        </p:nvSpPr>
        <p:spPr>
          <a:xfrm>
            <a:off x="306702" y="1484784"/>
            <a:ext cx="10469818" cy="4431983"/>
          </a:xfrm>
          <a:prstGeom prst="rect">
            <a:avLst/>
          </a:prstGeom>
          <a:noFill/>
        </p:spPr>
        <p:txBody>
          <a:bodyPr wrap="square">
            <a:spAutoFit/>
          </a:bodyPr>
          <a:lstStyle/>
          <a:p>
            <a:pPr marL="457200" indent="-457200">
              <a:buFont typeface="Arial" panose="020B0604020202020204" pitchFamily="34" charset="0"/>
              <a:buChar char="•"/>
            </a:pPr>
            <a:r>
              <a:rPr lang="pt-BR" sz="3200" b="1" dirty="0">
                <a:solidFill>
                  <a:srgbClr val="595959"/>
                </a:solidFill>
                <a:latin typeface="Calibri" charset="0"/>
              </a:rPr>
              <a:t>Investimentos em desenvolvimento educacional dos empregados (horas)</a:t>
            </a:r>
          </a:p>
          <a:p>
            <a:endParaRPr lang="pt-BR" sz="1400" b="1" dirty="0">
              <a:solidFill>
                <a:srgbClr val="595959"/>
              </a:solidFill>
              <a:latin typeface="Calibri" charset="0"/>
            </a:endParaRPr>
          </a:p>
          <a:p>
            <a:r>
              <a:rPr lang="pt-BR" sz="2800" b="1" dirty="0">
                <a:solidFill>
                  <a:srgbClr val="99C616"/>
                </a:solidFill>
                <a:latin typeface="Calibri" charset="0"/>
              </a:rPr>
              <a:t>10.988</a:t>
            </a:r>
            <a:r>
              <a:rPr lang="pt-BR" sz="2800" dirty="0">
                <a:solidFill>
                  <a:srgbClr val="595959"/>
                </a:solidFill>
                <a:latin typeface="Calibri" charset="0"/>
              </a:rPr>
              <a:t> horas que representam uma queda de </a:t>
            </a:r>
            <a:r>
              <a:rPr lang="pt-BR" sz="2800" b="1" dirty="0">
                <a:solidFill>
                  <a:srgbClr val="99C616"/>
                </a:solidFill>
                <a:latin typeface="Calibri" charset="0"/>
              </a:rPr>
              <a:t>59%</a:t>
            </a:r>
            <a:r>
              <a:rPr lang="pt-BR" sz="2800" dirty="0">
                <a:solidFill>
                  <a:srgbClr val="595959"/>
                </a:solidFill>
                <a:latin typeface="Calibri" charset="0"/>
              </a:rPr>
              <a:t> em relação a 2022</a:t>
            </a:r>
          </a:p>
          <a:p>
            <a:endParaRPr lang="pt-BR" sz="1400" dirty="0">
              <a:solidFill>
                <a:srgbClr val="595959"/>
              </a:solidFill>
              <a:latin typeface="Calibri" charset="0"/>
            </a:endParaRPr>
          </a:p>
          <a:p>
            <a:pPr marL="457200" indent="-457200">
              <a:buFont typeface="Arial" panose="020B0604020202020204" pitchFamily="34" charset="0"/>
              <a:buChar char="•"/>
            </a:pPr>
            <a:r>
              <a:rPr lang="pt-BR" sz="3200" b="1" dirty="0">
                <a:solidFill>
                  <a:srgbClr val="595959"/>
                </a:solidFill>
                <a:latin typeface="Calibri" charset="0"/>
              </a:rPr>
              <a:t>Proporção de homens e mulheres no quadro funcional (%)</a:t>
            </a:r>
          </a:p>
          <a:p>
            <a:endParaRPr lang="pt-BR" sz="1400" dirty="0">
              <a:solidFill>
                <a:srgbClr val="595959"/>
              </a:solidFill>
              <a:latin typeface="Calibri" charset="0"/>
            </a:endParaRPr>
          </a:p>
          <a:p>
            <a:r>
              <a:rPr lang="pt-BR" sz="2800" b="1" dirty="0">
                <a:solidFill>
                  <a:srgbClr val="99C616"/>
                </a:solidFill>
                <a:latin typeface="Calibri" charset="0"/>
              </a:rPr>
              <a:t>46% </a:t>
            </a:r>
            <a:r>
              <a:rPr lang="pt-BR" sz="2800" dirty="0">
                <a:solidFill>
                  <a:srgbClr val="595959"/>
                </a:solidFill>
                <a:latin typeface="Calibri" charset="0"/>
              </a:rPr>
              <a:t>de homens e </a:t>
            </a:r>
            <a:r>
              <a:rPr lang="pt-BR" sz="2800" b="1" dirty="0">
                <a:solidFill>
                  <a:srgbClr val="99C616"/>
                </a:solidFill>
                <a:latin typeface="Calibri" charset="0"/>
              </a:rPr>
              <a:t>54%</a:t>
            </a:r>
            <a:r>
              <a:rPr lang="pt-BR" sz="2800" dirty="0">
                <a:solidFill>
                  <a:srgbClr val="595959"/>
                </a:solidFill>
                <a:latin typeface="Calibri" charset="0"/>
              </a:rPr>
              <a:t> de mulheres </a:t>
            </a:r>
          </a:p>
          <a:p>
            <a:endParaRPr lang="pt-BR" sz="1400" dirty="0">
              <a:solidFill>
                <a:srgbClr val="595959"/>
              </a:solidFill>
              <a:latin typeface="Calibri" charset="0"/>
            </a:endParaRPr>
          </a:p>
          <a:p>
            <a:pPr marL="457200" indent="-457200">
              <a:buFont typeface="Arial" panose="020B0604020202020204" pitchFamily="34" charset="0"/>
              <a:buChar char="•"/>
            </a:pPr>
            <a:r>
              <a:rPr lang="pt-BR" sz="3200" b="1" dirty="0">
                <a:solidFill>
                  <a:srgbClr val="595959"/>
                </a:solidFill>
                <a:latin typeface="Calibri" charset="0"/>
              </a:rPr>
              <a:t>Percentual de mulheres no cargo de liderança  (%)</a:t>
            </a:r>
          </a:p>
          <a:p>
            <a:endParaRPr lang="pt-BR" sz="1400" dirty="0">
              <a:solidFill>
                <a:srgbClr val="595959"/>
              </a:solidFill>
              <a:latin typeface="Calibri" charset="0"/>
            </a:endParaRPr>
          </a:p>
          <a:p>
            <a:r>
              <a:rPr lang="pt-BR" sz="2800" b="1" dirty="0">
                <a:solidFill>
                  <a:srgbClr val="99C616"/>
                </a:solidFill>
                <a:latin typeface="Calibri" charset="0"/>
              </a:rPr>
              <a:t>45%</a:t>
            </a:r>
            <a:r>
              <a:rPr lang="pt-BR" sz="2800" dirty="0">
                <a:solidFill>
                  <a:srgbClr val="595959"/>
                </a:solidFill>
                <a:latin typeface="Calibri" charset="0"/>
              </a:rPr>
              <a:t> de mulheres em cargo de liderança </a:t>
            </a:r>
          </a:p>
        </p:txBody>
      </p:sp>
      <p:pic>
        <p:nvPicPr>
          <p:cNvPr id="2" name="Imagem 1">
            <a:extLst>
              <a:ext uri="{FF2B5EF4-FFF2-40B4-BE49-F238E27FC236}">
                <a16:creationId xmlns:a16="http://schemas.microsoft.com/office/drawing/2014/main" id="{1BB90DA3-B81F-ECE3-1E3C-51A4EEE863E7}"/>
              </a:ext>
            </a:extLst>
          </p:cNvPr>
          <p:cNvPicPr>
            <a:picLocks noChangeAspect="1"/>
          </p:cNvPicPr>
          <p:nvPr/>
        </p:nvPicPr>
        <p:blipFill>
          <a:blip r:embed="rId5"/>
          <a:stretch>
            <a:fillRect/>
          </a:stretch>
        </p:blipFill>
        <p:spPr>
          <a:xfrm>
            <a:off x="9552384" y="4639790"/>
            <a:ext cx="2152075" cy="1944793"/>
          </a:xfrm>
          <a:prstGeom prst="rect">
            <a:avLst/>
          </a:prstGeom>
        </p:spPr>
      </p:pic>
    </p:spTree>
    <p:extLst>
      <p:ext uri="{BB962C8B-B14F-4D97-AF65-F5344CB8AC3E}">
        <p14:creationId xmlns:p14="http://schemas.microsoft.com/office/powerpoint/2010/main" val="1269799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025E7A7-891B-454F-8EC1-F0C0E3C79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24744"/>
            <a:ext cx="12199803" cy="5733256"/>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8" y="332656"/>
            <a:ext cx="929307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Impacto Ambiental das Impressoras</a:t>
            </a:r>
          </a:p>
        </p:txBody>
      </p:sp>
      <p:pic>
        <p:nvPicPr>
          <p:cNvPr id="4" name="Imagem 3">
            <a:extLst>
              <a:ext uri="{FF2B5EF4-FFF2-40B4-BE49-F238E27FC236}">
                <a16:creationId xmlns:a16="http://schemas.microsoft.com/office/drawing/2014/main" id="{FEFE1AF1-BC34-B936-5FA8-E13D5AE6702C}"/>
              </a:ext>
            </a:extLst>
          </p:cNvPr>
          <p:cNvPicPr>
            <a:picLocks noChangeAspect="1"/>
          </p:cNvPicPr>
          <p:nvPr/>
        </p:nvPicPr>
        <p:blipFill rotWithShape="1">
          <a:blip r:embed="rId5"/>
          <a:srcRect t="61056"/>
          <a:stretch/>
        </p:blipFill>
        <p:spPr>
          <a:xfrm>
            <a:off x="1588910" y="1196753"/>
            <a:ext cx="8568952" cy="1989119"/>
          </a:xfrm>
          <a:prstGeom prst="rect">
            <a:avLst/>
          </a:prstGeom>
        </p:spPr>
      </p:pic>
      <p:sp>
        <p:nvSpPr>
          <p:cNvPr id="10" name="Seta: para Cima 9">
            <a:extLst>
              <a:ext uri="{FF2B5EF4-FFF2-40B4-BE49-F238E27FC236}">
                <a16:creationId xmlns:a16="http://schemas.microsoft.com/office/drawing/2014/main" id="{5EACA6FB-0EAA-F7C9-5A51-45C00E055562}"/>
              </a:ext>
            </a:extLst>
          </p:cNvPr>
          <p:cNvSpPr/>
          <p:nvPr/>
        </p:nvSpPr>
        <p:spPr>
          <a:xfrm>
            <a:off x="9735451" y="1445402"/>
            <a:ext cx="288032" cy="504057"/>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A886C046-F017-229A-A86F-B1C274EB501A}"/>
              </a:ext>
            </a:extLst>
          </p:cNvPr>
          <p:cNvSpPr/>
          <p:nvPr/>
        </p:nvSpPr>
        <p:spPr>
          <a:xfrm>
            <a:off x="8603895" y="1628800"/>
            <a:ext cx="1078695" cy="32065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7EC009C6-47BB-A31C-17B3-8FBDC8BC7FAB}"/>
              </a:ext>
            </a:extLst>
          </p:cNvPr>
          <p:cNvPicPr>
            <a:picLocks noChangeAspect="1"/>
          </p:cNvPicPr>
          <p:nvPr/>
        </p:nvPicPr>
        <p:blipFill>
          <a:blip r:embed="rId6"/>
          <a:stretch>
            <a:fillRect/>
          </a:stretch>
        </p:blipFill>
        <p:spPr>
          <a:xfrm>
            <a:off x="3510856" y="3326249"/>
            <a:ext cx="4725059" cy="3391373"/>
          </a:xfrm>
          <a:prstGeom prst="rect">
            <a:avLst/>
          </a:prstGeom>
        </p:spPr>
      </p:pic>
    </p:spTree>
    <p:extLst>
      <p:ext uri="{BB962C8B-B14F-4D97-AF65-F5344CB8AC3E}">
        <p14:creationId xmlns:p14="http://schemas.microsoft.com/office/powerpoint/2010/main" val="159845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E22EDB2-B0B2-4358-9863-96D4822B4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53"/>
            <a:ext cx="12192000" cy="6858000"/>
          </a:xfrm>
          <a:prstGeom prst="rect">
            <a:avLst/>
          </a:prstGeom>
        </p:spPr>
      </p:pic>
    </p:spTree>
    <p:extLst>
      <p:ext uri="{BB962C8B-B14F-4D97-AF65-F5344CB8AC3E}">
        <p14:creationId xmlns:p14="http://schemas.microsoft.com/office/powerpoint/2010/main" val="94664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289E5-784B-150B-9F44-EEA36A3E4FE0}"/>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1144E7EB-F842-C8D4-C800-E0FD3E73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5699"/>
            <a:ext cx="12192000" cy="6858000"/>
          </a:xfrm>
          <a:prstGeom prst="rect">
            <a:avLst/>
          </a:prstGeom>
        </p:spPr>
      </p:pic>
      <p:sp>
        <p:nvSpPr>
          <p:cNvPr id="27" name="Retângulo 26">
            <a:extLst>
              <a:ext uri="{FF2B5EF4-FFF2-40B4-BE49-F238E27FC236}">
                <a16:creationId xmlns:a16="http://schemas.microsoft.com/office/drawing/2014/main" id="{E85C807C-9895-B7AE-F288-F393F64A2ECD}"/>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C4B3D64E-B204-4BE1-CDD2-8C17F59D9519}"/>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A0BDEC63-439C-5E18-15EC-65907F17CA8F}"/>
              </a:ext>
            </a:extLst>
          </p:cNvPr>
          <p:cNvSpPr txBox="1"/>
          <p:nvPr/>
        </p:nvSpPr>
        <p:spPr>
          <a:xfrm>
            <a:off x="119336" y="2822888"/>
            <a:ext cx="11390245" cy="4093428"/>
          </a:xfrm>
          <a:prstGeom prst="rect">
            <a:avLst/>
          </a:prstGeom>
          <a:noFill/>
        </p:spPr>
        <p:txBody>
          <a:bodyPr wrap="square">
            <a:spAutoFit/>
          </a:bodyPr>
          <a:lstStyle/>
          <a:p>
            <a:pPr algn="ctr"/>
            <a:r>
              <a:rPr lang="pt-BR" sz="3600" b="1" dirty="0">
                <a:solidFill>
                  <a:srgbClr val="99C616"/>
                </a:solidFill>
                <a:latin typeface="Calibri" charset="0"/>
              </a:rPr>
              <a:t>Resultados: </a:t>
            </a:r>
          </a:p>
          <a:p>
            <a:pPr algn="ctr"/>
            <a:r>
              <a:rPr lang="pt-BR" sz="3600" b="1" dirty="0">
                <a:solidFill>
                  <a:srgbClr val="99C616"/>
                </a:solidFill>
                <a:latin typeface="Calibri" charset="0"/>
              </a:rPr>
              <a:t>-</a:t>
            </a:r>
            <a:r>
              <a:rPr lang="pt-BR" sz="3600" dirty="0">
                <a:solidFill>
                  <a:srgbClr val="99C616"/>
                </a:solidFill>
                <a:latin typeface="Calibri" charset="0"/>
              </a:rPr>
              <a:t> </a:t>
            </a:r>
            <a:r>
              <a:rPr lang="pt-BR" sz="3600" dirty="0">
                <a:solidFill>
                  <a:srgbClr val="595959"/>
                </a:solidFill>
                <a:latin typeface="Calibri" charset="0"/>
              </a:rPr>
              <a:t>Empresas participantes do HUB de Economia Circular interessadas em usar os dados da nossa pesquisa;</a:t>
            </a:r>
          </a:p>
          <a:p>
            <a:pPr algn="ctr"/>
            <a:endParaRPr lang="pt-BR" sz="3600" dirty="0">
              <a:solidFill>
                <a:srgbClr val="595959"/>
              </a:solidFill>
              <a:latin typeface="Calibri" charset="0"/>
            </a:endParaRPr>
          </a:p>
          <a:p>
            <a:pPr algn="ctr"/>
            <a:r>
              <a:rPr lang="pt-BR" sz="3600" b="1" dirty="0">
                <a:solidFill>
                  <a:srgbClr val="99C616"/>
                </a:solidFill>
                <a:latin typeface="Calibri" charset="0"/>
              </a:rPr>
              <a:t>-</a:t>
            </a:r>
            <a:r>
              <a:rPr lang="pt-BR" sz="3600" b="1" dirty="0">
                <a:solidFill>
                  <a:srgbClr val="595959"/>
                </a:solidFill>
                <a:latin typeface="Calibri" charset="0"/>
              </a:rPr>
              <a:t> </a:t>
            </a:r>
            <a:r>
              <a:rPr lang="pt-BR" sz="3600" dirty="0">
                <a:solidFill>
                  <a:srgbClr val="595959"/>
                </a:solidFill>
                <a:latin typeface="Calibri" charset="0"/>
              </a:rPr>
              <a:t>Ministério da Agricultura e Pecuária interessado nos dados para uso em projetos.</a:t>
            </a:r>
          </a:p>
          <a:p>
            <a:pPr algn="ctr"/>
            <a:endParaRPr lang="pt-BR" sz="3200" dirty="0">
              <a:solidFill>
                <a:srgbClr val="595959"/>
              </a:solidFill>
              <a:latin typeface="Calibri" charset="0"/>
            </a:endParaRPr>
          </a:p>
          <a:p>
            <a:r>
              <a:rPr lang="pt-BR" sz="800" dirty="0">
                <a:solidFill>
                  <a:srgbClr val="595959"/>
                </a:solidFill>
                <a:latin typeface="Calibri" charset="0"/>
              </a:rPr>
              <a:t>* Ainda não houve a divulgação, está em processo de construção da análise da pesquisa. </a:t>
            </a:r>
          </a:p>
        </p:txBody>
      </p:sp>
      <p:sp>
        <p:nvSpPr>
          <p:cNvPr id="5" name="CaixaDeTexto 4">
            <a:extLst>
              <a:ext uri="{FF2B5EF4-FFF2-40B4-BE49-F238E27FC236}">
                <a16:creationId xmlns:a16="http://schemas.microsoft.com/office/drawing/2014/main" id="{8AA1AEAD-3C93-A275-AC6A-00C7DC52BA67}"/>
              </a:ext>
            </a:extLst>
          </p:cNvPr>
          <p:cNvSpPr txBox="1"/>
          <p:nvPr/>
        </p:nvSpPr>
        <p:spPr>
          <a:xfrm>
            <a:off x="767408" y="1301644"/>
            <a:ext cx="10306408"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PESQUISA COM CONSUMIDORES SOBRE CONSUMO CONSCIENTE*</a:t>
            </a:r>
          </a:p>
        </p:txBody>
      </p:sp>
    </p:spTree>
    <p:extLst>
      <p:ext uri="{BB962C8B-B14F-4D97-AF65-F5344CB8AC3E}">
        <p14:creationId xmlns:p14="http://schemas.microsoft.com/office/powerpoint/2010/main" val="3186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EF2FA-C0AF-387D-D57B-2C6BD8D41D78}"/>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B77A0977-F74C-E7E6-AF43-21862D719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301681" cy="6858000"/>
          </a:xfrm>
          <a:prstGeom prst="rect">
            <a:avLst/>
          </a:prstGeom>
        </p:spPr>
      </p:pic>
      <p:sp>
        <p:nvSpPr>
          <p:cNvPr id="27" name="Retângulo 26">
            <a:extLst>
              <a:ext uri="{FF2B5EF4-FFF2-40B4-BE49-F238E27FC236}">
                <a16:creationId xmlns:a16="http://schemas.microsoft.com/office/drawing/2014/main" id="{3E9AB649-AAAB-3177-D027-B044D91704EB}"/>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BFC196F-F50B-DF25-EE49-14D3B93504D9}"/>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82D530E4-DD02-EE8D-F66C-009136594D32}"/>
              </a:ext>
            </a:extLst>
          </p:cNvPr>
          <p:cNvSpPr txBox="1"/>
          <p:nvPr/>
        </p:nvSpPr>
        <p:spPr>
          <a:xfrm>
            <a:off x="321458" y="2506142"/>
            <a:ext cx="11463173" cy="4278094"/>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Ferramenta para operação da sustentabilidade em eventos.</a:t>
            </a:r>
          </a:p>
          <a:p>
            <a:pPr algn="ctr"/>
            <a:endParaRPr lang="pt-BR" sz="2200" dirty="0">
              <a:solidFill>
                <a:srgbClr val="595959"/>
              </a:solidFill>
              <a:latin typeface="Calibri" charset="0"/>
            </a:endParaRPr>
          </a:p>
          <a:p>
            <a:pPr algn="ctr"/>
            <a:r>
              <a:rPr lang="pt-BR" sz="2800" b="1" dirty="0">
                <a:solidFill>
                  <a:srgbClr val="99C616"/>
                </a:solidFill>
                <a:latin typeface="Calibri" charset="0"/>
              </a:rPr>
              <a:t>Descrição da ação: </a:t>
            </a:r>
            <a:r>
              <a:rPr lang="pt-BR" sz="2800" dirty="0">
                <a:solidFill>
                  <a:srgbClr val="595959"/>
                </a:solidFill>
                <a:latin typeface="Calibri" charset="0"/>
              </a:rPr>
              <a:t>A realização de eventos gera impactos ambientais e sociais significativos, pensando em promover eventos mais sustentáveis foi criado um Guia com checklist para orientar as áreas do Sistema CNC-Sesc-Senac na inclusão de questões de sustentabilidade na realização de eventos para gerar impactos positivos na sociedade.</a:t>
            </a:r>
          </a:p>
          <a:p>
            <a:endParaRPr lang="pt-BR" sz="1400"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9110FD59-C7A9-E161-7EEB-B4B4829724C0}"/>
              </a:ext>
            </a:extLst>
          </p:cNvPr>
          <p:cNvSpPr txBox="1"/>
          <p:nvPr/>
        </p:nvSpPr>
        <p:spPr>
          <a:xfrm>
            <a:off x="686136" y="1305019"/>
            <a:ext cx="10810464"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CRIAÇÃO DO GUIA DE SUSTENTABILIDADE EM EVENTOS</a:t>
            </a:r>
          </a:p>
        </p:txBody>
      </p:sp>
    </p:spTree>
    <p:extLst>
      <p:ext uri="{BB962C8B-B14F-4D97-AF65-F5344CB8AC3E}">
        <p14:creationId xmlns:p14="http://schemas.microsoft.com/office/powerpoint/2010/main" val="217192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C2C62-4421-7B99-AA96-439F725FD449}"/>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DF2F68E3-4F7D-2057-45A6-A61551116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204993" cy="6858000"/>
          </a:xfrm>
          <a:prstGeom prst="rect">
            <a:avLst/>
          </a:prstGeom>
        </p:spPr>
      </p:pic>
      <p:sp>
        <p:nvSpPr>
          <p:cNvPr id="27" name="Retângulo 26">
            <a:extLst>
              <a:ext uri="{FF2B5EF4-FFF2-40B4-BE49-F238E27FC236}">
                <a16:creationId xmlns:a16="http://schemas.microsoft.com/office/drawing/2014/main" id="{BFBCD7E7-1E60-1F3F-F6AA-9E4E53DA1ECC}"/>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5CAF2729-52C9-8722-B627-5C314DB276DC}"/>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AE5CB772-28BF-AC12-783B-B49CB8326AB9}"/>
              </a:ext>
            </a:extLst>
          </p:cNvPr>
          <p:cNvSpPr txBox="1"/>
          <p:nvPr/>
        </p:nvSpPr>
        <p:spPr>
          <a:xfrm>
            <a:off x="442719" y="2983047"/>
            <a:ext cx="10887109" cy="2985433"/>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2 implantações feitas na </a:t>
            </a:r>
            <a:r>
              <a:rPr lang="pt-BR" sz="3600" dirty="0" err="1">
                <a:solidFill>
                  <a:srgbClr val="595959"/>
                </a:solidFill>
                <a:latin typeface="Calibri" charset="0"/>
              </a:rPr>
              <a:t>UniCNC</a:t>
            </a:r>
            <a:r>
              <a:rPr lang="pt-BR" sz="3600" dirty="0">
                <a:solidFill>
                  <a:srgbClr val="595959"/>
                </a:solidFill>
                <a:latin typeface="Calibri" charset="0"/>
              </a:rPr>
              <a:t>.</a:t>
            </a:r>
          </a:p>
          <a:p>
            <a:pPr algn="ctr"/>
            <a:endParaRPr lang="pt-BR" sz="2800" dirty="0">
              <a:solidFill>
                <a:srgbClr val="595959"/>
              </a:solidFill>
              <a:latin typeface="Calibri" charset="0"/>
            </a:endParaRPr>
          </a:p>
          <a:p>
            <a:pPr algn="ctr"/>
            <a:r>
              <a:rPr lang="pt-BR" sz="2800" b="1" dirty="0">
                <a:solidFill>
                  <a:srgbClr val="99C616"/>
                </a:solidFill>
                <a:latin typeface="Calibri" charset="0"/>
              </a:rPr>
              <a:t>Descrição da ação: </a:t>
            </a:r>
            <a:r>
              <a:rPr lang="pt-BR" sz="2800" dirty="0">
                <a:solidFill>
                  <a:srgbClr val="595959"/>
                </a:solidFill>
                <a:latin typeface="Calibri" charset="0"/>
              </a:rPr>
              <a:t>Foi feito um planejamento de gamificação da implantação do Programa Ecos para futuramente ser possível criar um selo de certificação do processo com pontuação da </a:t>
            </a:r>
            <a:r>
              <a:rPr lang="pt-BR" sz="2800" dirty="0" err="1">
                <a:solidFill>
                  <a:srgbClr val="595959"/>
                </a:solidFill>
                <a:latin typeface="Calibri" charset="0"/>
              </a:rPr>
              <a:t>UniCNC</a:t>
            </a:r>
            <a:r>
              <a:rPr lang="pt-BR" sz="2800" dirty="0">
                <a:solidFill>
                  <a:srgbClr val="595959"/>
                </a:solidFill>
                <a:latin typeface="Calibri" charset="0"/>
              </a:rPr>
              <a:t>.</a:t>
            </a:r>
            <a:endParaRPr lang="pt-BR" sz="2400" dirty="0">
              <a:solidFill>
                <a:srgbClr val="595959"/>
              </a:solidFill>
              <a:latin typeface="Calibri" charset="0"/>
            </a:endParaRPr>
          </a:p>
          <a:p>
            <a:endParaRPr lang="pt-BR"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0A72216A-38A0-DA46-8B94-05879355F64C}"/>
              </a:ext>
            </a:extLst>
          </p:cNvPr>
          <p:cNvSpPr txBox="1"/>
          <p:nvPr/>
        </p:nvSpPr>
        <p:spPr>
          <a:xfrm>
            <a:off x="686136" y="1305019"/>
            <a:ext cx="10450424" cy="1077218"/>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GAMIFICAÇÃO DO PROCESSO DE IMPLANTAÇÃO DO ECOS</a:t>
            </a:r>
          </a:p>
        </p:txBody>
      </p:sp>
    </p:spTree>
    <p:extLst>
      <p:ext uri="{BB962C8B-B14F-4D97-AF65-F5344CB8AC3E}">
        <p14:creationId xmlns:p14="http://schemas.microsoft.com/office/powerpoint/2010/main" val="275570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74F1-4AB4-030F-EBE8-51F7B5AEB404}"/>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9FA6B51F-7193-8463-7B2F-5B65886C3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204993" cy="6858000"/>
          </a:xfrm>
          <a:prstGeom prst="rect">
            <a:avLst/>
          </a:prstGeom>
        </p:spPr>
      </p:pic>
      <p:sp>
        <p:nvSpPr>
          <p:cNvPr id="27" name="Retângulo 26">
            <a:extLst>
              <a:ext uri="{FF2B5EF4-FFF2-40B4-BE49-F238E27FC236}">
                <a16:creationId xmlns:a16="http://schemas.microsoft.com/office/drawing/2014/main" id="{D05B5BD1-81A9-4914-F361-7F2D5248F2DE}"/>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81B7511C-C6E7-7C73-B84B-0531092D363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11DB179E-E43F-B38E-2CF5-32A9455504A8}"/>
              </a:ext>
            </a:extLst>
          </p:cNvPr>
          <p:cNvSpPr txBox="1"/>
          <p:nvPr/>
        </p:nvSpPr>
        <p:spPr>
          <a:xfrm>
            <a:off x="345731" y="2780964"/>
            <a:ext cx="10887109" cy="3539430"/>
          </a:xfrm>
          <a:prstGeom prst="rect">
            <a:avLst/>
          </a:prstGeom>
          <a:noFill/>
        </p:spPr>
        <p:txBody>
          <a:bodyPr wrap="square">
            <a:spAutoFit/>
          </a:bodyPr>
          <a:lstStyle/>
          <a:p>
            <a:pPr algn="ctr"/>
            <a:r>
              <a:rPr lang="pt-BR" sz="3600" b="1" dirty="0">
                <a:solidFill>
                  <a:srgbClr val="99C616"/>
                </a:solidFill>
                <a:latin typeface="Calibri" charset="0"/>
              </a:rPr>
              <a:t>Resultado: </a:t>
            </a:r>
            <a:r>
              <a:rPr lang="pt-BR" sz="3600" dirty="0">
                <a:solidFill>
                  <a:srgbClr val="595959"/>
                </a:solidFill>
                <a:latin typeface="Calibri" charset="0"/>
              </a:rPr>
              <a:t>implantado a acessibilidade em libras no portal do comércio.</a:t>
            </a:r>
          </a:p>
          <a:p>
            <a:pPr algn="ctr"/>
            <a:endParaRPr lang="pt-BR" sz="2800" dirty="0">
              <a:solidFill>
                <a:srgbClr val="595959"/>
              </a:solidFill>
              <a:latin typeface="Calibri" charset="0"/>
            </a:endParaRPr>
          </a:p>
          <a:p>
            <a:pPr algn="ctr"/>
            <a:r>
              <a:rPr lang="pt-BR" sz="2800" b="1" dirty="0">
                <a:solidFill>
                  <a:srgbClr val="99C616"/>
                </a:solidFill>
                <a:latin typeface="Calibri" charset="0"/>
              </a:rPr>
              <a:t>Descrição da ação: </a:t>
            </a:r>
            <a:r>
              <a:rPr lang="pt-BR" sz="2800" dirty="0">
                <a:solidFill>
                  <a:srgbClr val="595959"/>
                </a:solidFill>
                <a:latin typeface="Calibri" charset="0"/>
              </a:rPr>
              <a:t>Após as fases de testes, foi implementada a solução tecnológica do parceiro Hand Talk para acessibilidade ao conteúdo da CNC na Língua Brasileira de Sinais (Libras).</a:t>
            </a:r>
            <a:endParaRPr lang="pt-BR" sz="2400" dirty="0">
              <a:solidFill>
                <a:srgbClr val="595959"/>
              </a:solidFill>
              <a:latin typeface="Calibri" charset="0"/>
            </a:endParaRPr>
          </a:p>
          <a:p>
            <a:endParaRPr lang="pt-BR"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7A680D5D-788E-98AC-B41B-6BBE3DBE0001}"/>
              </a:ext>
            </a:extLst>
          </p:cNvPr>
          <p:cNvSpPr txBox="1"/>
          <p:nvPr/>
        </p:nvSpPr>
        <p:spPr>
          <a:xfrm>
            <a:off x="686136" y="1412776"/>
            <a:ext cx="10450424"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ACESSIBILIDADE LIBRAS PORTAL DO COMÉRCIO</a:t>
            </a:r>
          </a:p>
        </p:txBody>
      </p:sp>
    </p:spTree>
    <p:extLst>
      <p:ext uri="{BB962C8B-B14F-4D97-AF65-F5344CB8AC3E}">
        <p14:creationId xmlns:p14="http://schemas.microsoft.com/office/powerpoint/2010/main" val="279711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9035-E591-2764-6AFB-BCF5F2B99EF8}"/>
            </a:ext>
          </a:extLst>
        </p:cNvPr>
        <p:cNvGrpSpPr/>
        <p:nvPr/>
      </p:nvGrpSpPr>
      <p:grpSpPr>
        <a:xfrm>
          <a:off x="0" y="0"/>
          <a:ext cx="0" cy="0"/>
          <a:chOff x="0" y="0"/>
          <a:chExt cx="0" cy="0"/>
        </a:xfrm>
      </p:grpSpPr>
      <p:pic>
        <p:nvPicPr>
          <p:cNvPr id="9" name="Gráfico 8">
            <a:extLst>
              <a:ext uri="{FF2B5EF4-FFF2-40B4-BE49-F238E27FC236}">
                <a16:creationId xmlns:a16="http://schemas.microsoft.com/office/drawing/2014/main" id="{7ADE1F7E-9BFC-D31F-5786-047CC593BE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12204993" cy="6858000"/>
          </a:xfrm>
          <a:prstGeom prst="rect">
            <a:avLst/>
          </a:prstGeom>
        </p:spPr>
      </p:pic>
      <p:sp>
        <p:nvSpPr>
          <p:cNvPr id="27" name="Retângulo 26">
            <a:extLst>
              <a:ext uri="{FF2B5EF4-FFF2-40B4-BE49-F238E27FC236}">
                <a16:creationId xmlns:a16="http://schemas.microsoft.com/office/drawing/2014/main" id="{BF7E06CF-09CA-27EC-2E10-76FB2B257C7F}"/>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D8198718-F5E5-2B2B-F03B-587B2D69EE9E}"/>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88984255-40D9-2000-CDAC-E2A3B9C20EFB}"/>
              </a:ext>
            </a:extLst>
          </p:cNvPr>
          <p:cNvSpPr txBox="1"/>
          <p:nvPr/>
        </p:nvSpPr>
        <p:spPr>
          <a:xfrm>
            <a:off x="345731" y="2608476"/>
            <a:ext cx="10887109" cy="3539430"/>
          </a:xfrm>
          <a:prstGeom prst="rect">
            <a:avLst/>
          </a:prstGeom>
          <a:noFill/>
        </p:spPr>
        <p:txBody>
          <a:bodyPr wrap="square">
            <a:spAutoFit/>
          </a:bodyPr>
          <a:lstStyle/>
          <a:p>
            <a:pPr algn="ctr"/>
            <a:r>
              <a:rPr lang="pt-BR" sz="3600" b="1" dirty="0">
                <a:solidFill>
                  <a:srgbClr val="99C616"/>
                </a:solidFill>
                <a:latin typeface="Calibri" charset="0"/>
              </a:rPr>
              <a:t>Resultado: 3</a:t>
            </a:r>
            <a:r>
              <a:rPr lang="pt-BR" sz="3600" dirty="0">
                <a:solidFill>
                  <a:srgbClr val="595959"/>
                </a:solidFill>
                <a:latin typeface="Calibri" charset="0"/>
              </a:rPr>
              <a:t> mulheres utilizando a sala de apoio a amamentação.</a:t>
            </a:r>
          </a:p>
          <a:p>
            <a:pPr algn="ctr"/>
            <a:endParaRPr lang="pt-BR" sz="2800" dirty="0">
              <a:solidFill>
                <a:srgbClr val="595959"/>
              </a:solidFill>
              <a:latin typeface="Calibri" charset="0"/>
            </a:endParaRPr>
          </a:p>
          <a:p>
            <a:pPr algn="ctr"/>
            <a:r>
              <a:rPr lang="pt-BR" sz="2800" b="1" dirty="0">
                <a:solidFill>
                  <a:srgbClr val="99C616"/>
                </a:solidFill>
                <a:latin typeface="Calibri" charset="0"/>
              </a:rPr>
              <a:t>Descrição da ação: </a:t>
            </a:r>
            <a:r>
              <a:rPr lang="pt-BR" sz="2800" dirty="0">
                <a:solidFill>
                  <a:srgbClr val="595959"/>
                </a:solidFill>
                <a:latin typeface="Calibri" charset="0"/>
              </a:rPr>
              <a:t>Foi criado um programa para apoio aos novos papais e mamães da CNC em parceria com o Ecos, RH e Serbem. A sala de apoio a amamentação é uma das entregas do programa.</a:t>
            </a:r>
            <a:endParaRPr lang="pt-BR" sz="2400" dirty="0">
              <a:solidFill>
                <a:srgbClr val="595959"/>
              </a:solidFill>
              <a:latin typeface="Calibri" charset="0"/>
            </a:endParaRPr>
          </a:p>
          <a:p>
            <a:endParaRPr lang="pt-BR" dirty="0">
              <a:solidFill>
                <a:srgbClr val="595959"/>
              </a:solidFill>
              <a:latin typeface="Calibri" charset="0"/>
            </a:endParaRPr>
          </a:p>
          <a:p>
            <a:endParaRPr lang="pt-BR" sz="2200" dirty="0">
              <a:solidFill>
                <a:srgbClr val="595959"/>
              </a:solidFill>
              <a:latin typeface="Calibri" charset="0"/>
            </a:endParaRPr>
          </a:p>
        </p:txBody>
      </p:sp>
      <p:sp>
        <p:nvSpPr>
          <p:cNvPr id="5" name="CaixaDeTexto 4">
            <a:extLst>
              <a:ext uri="{FF2B5EF4-FFF2-40B4-BE49-F238E27FC236}">
                <a16:creationId xmlns:a16="http://schemas.microsoft.com/office/drawing/2014/main" id="{EAC809D8-8B4E-5970-38E4-58165DF91D9B}"/>
              </a:ext>
            </a:extLst>
          </p:cNvPr>
          <p:cNvSpPr txBox="1"/>
          <p:nvPr/>
        </p:nvSpPr>
        <p:spPr>
          <a:xfrm>
            <a:off x="686136" y="1305019"/>
            <a:ext cx="10450424" cy="584775"/>
          </a:xfrm>
          <a:prstGeom prst="rect">
            <a:avLst/>
          </a:prstGeom>
          <a:noFill/>
        </p:spPr>
        <p:txBody>
          <a:bodyPr wrap="square" rtlCol="0">
            <a:spAutoFit/>
          </a:bodyPr>
          <a:lstStyle/>
          <a:p>
            <a:pPr algn="ctr"/>
            <a:r>
              <a:rPr lang="pt-BR" sz="3200" b="1" dirty="0">
                <a:solidFill>
                  <a:srgbClr val="99C616"/>
                </a:solidFill>
                <a:latin typeface="HelveticaNeueLT Pro 95 Blk" panose="020B0904020202020204" pitchFamily="34" charset="0"/>
              </a:rPr>
              <a:t>CRIAÇÃO DO PROGRAMA BEBÊ CNC</a:t>
            </a:r>
          </a:p>
        </p:txBody>
      </p:sp>
    </p:spTree>
    <p:extLst>
      <p:ext uri="{BB962C8B-B14F-4D97-AF65-F5344CB8AC3E}">
        <p14:creationId xmlns:p14="http://schemas.microsoft.com/office/powerpoint/2010/main" val="382165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34F548DD-BD25-4A00-8E4A-6BF5B55E8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3" y="8588"/>
            <a:ext cx="7566097" cy="6858000"/>
          </a:xfrm>
          <a:prstGeom prst="rect">
            <a:avLst/>
          </a:prstGeom>
        </p:spPr>
      </p:pic>
      <p:sp>
        <p:nvSpPr>
          <p:cNvPr id="27" name="Retângulo 26">
            <a:extLst>
              <a:ext uri="{FF2B5EF4-FFF2-40B4-BE49-F238E27FC236}">
                <a16:creationId xmlns:a16="http://schemas.microsoft.com/office/drawing/2014/main" id="{52C44F08-16FF-4590-AF29-2D71AB491D05}"/>
              </a:ext>
            </a:extLst>
          </p:cNvPr>
          <p:cNvSpPr/>
          <p:nvPr/>
        </p:nvSpPr>
        <p:spPr>
          <a:xfrm>
            <a:off x="-12993" y="332656"/>
            <a:ext cx="911424" cy="576064"/>
          </a:xfrm>
          <a:prstGeom prst="rect">
            <a:avLst/>
          </a:prstGeom>
          <a:gradFill>
            <a:gsLst>
              <a:gs pos="0">
                <a:srgbClr val="799C28"/>
              </a:gs>
              <a:gs pos="100000">
                <a:srgbClr val="99C61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8" name="Title 1">
            <a:extLst>
              <a:ext uri="{FF2B5EF4-FFF2-40B4-BE49-F238E27FC236}">
                <a16:creationId xmlns:a16="http://schemas.microsoft.com/office/drawing/2014/main" id="{7C478FB1-B912-45E6-BCF2-C708826AF7CB}"/>
              </a:ext>
            </a:extLst>
          </p:cNvPr>
          <p:cNvSpPr txBox="1">
            <a:spLocks/>
          </p:cNvSpPr>
          <p:nvPr/>
        </p:nvSpPr>
        <p:spPr bwMode="auto">
          <a:xfrm>
            <a:off x="979389" y="332656"/>
            <a:ext cx="6772796" cy="64807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4" charset="-128"/>
                <a:cs typeface="ＭＳ Ｐゴシック" pitchFamily="64" charset="-128"/>
              </a:defRPr>
            </a:lvl1pPr>
            <a:lvl2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2pPr>
            <a:lvl3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3pPr>
            <a:lvl4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4pPr>
            <a:lvl5pPr algn="ctr" defTabSz="457200" rtl="0" eaLnBrk="0" fontAlgn="base" hangingPunct="0">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5pPr>
            <a:lvl6pPr marL="4572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6pPr>
            <a:lvl7pPr marL="9144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7pPr>
            <a:lvl8pPr marL="13716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8pPr>
            <a:lvl9pPr marL="1828800" algn="ctr" defTabSz="457200" rtl="0" fontAlgn="base">
              <a:spcBef>
                <a:spcPct val="0"/>
              </a:spcBef>
              <a:spcAft>
                <a:spcPct val="0"/>
              </a:spcAft>
              <a:defRPr sz="4400">
                <a:solidFill>
                  <a:schemeClr val="tx1"/>
                </a:solidFill>
                <a:latin typeface="Calibri" pitchFamily="64" charset="0"/>
                <a:ea typeface="ＭＳ Ｐゴシック" pitchFamily="64" charset="-128"/>
                <a:cs typeface="ＭＳ Ｐゴシック" pitchFamily="64" charset="-128"/>
              </a:defRPr>
            </a:lvl9pPr>
          </a:lstStyle>
          <a:p>
            <a:pPr algn="l" eaLnBrk="1" hangingPunct="1">
              <a:defRPr/>
            </a:pPr>
            <a:r>
              <a:rPr lang="pt-BR" sz="3600" b="1" dirty="0">
                <a:solidFill>
                  <a:srgbClr val="7E7F7F"/>
                </a:solidFill>
                <a:latin typeface="HelveticaNeueLT Pro 95 Blk" panose="020B0904020202020204" pitchFamily="34" charset="0"/>
                <a:ea typeface="ＭＳ Ｐゴシック" charset="-128"/>
              </a:rPr>
              <a:t>Iniciativas</a:t>
            </a:r>
          </a:p>
        </p:txBody>
      </p:sp>
      <p:sp>
        <p:nvSpPr>
          <p:cNvPr id="7" name="TextBox 6">
            <a:extLst>
              <a:ext uri="{FF2B5EF4-FFF2-40B4-BE49-F238E27FC236}">
                <a16:creationId xmlns:a16="http://schemas.microsoft.com/office/drawing/2014/main" id="{BB83A290-1256-4460-BAE2-DFFD4B764863}"/>
              </a:ext>
            </a:extLst>
          </p:cNvPr>
          <p:cNvSpPr txBox="1"/>
          <p:nvPr/>
        </p:nvSpPr>
        <p:spPr>
          <a:xfrm>
            <a:off x="345820" y="2359699"/>
            <a:ext cx="6897192" cy="3970318"/>
          </a:xfrm>
          <a:prstGeom prst="rect">
            <a:avLst/>
          </a:prstGeom>
          <a:noFill/>
        </p:spPr>
        <p:txBody>
          <a:bodyPr wrap="square">
            <a:spAutoFit/>
          </a:bodyPr>
          <a:lstStyle/>
          <a:p>
            <a:pPr algn="ctr"/>
            <a:r>
              <a:rPr lang="pt-BR" sz="5400" b="1" dirty="0">
                <a:solidFill>
                  <a:srgbClr val="99C616"/>
                </a:solidFill>
                <a:latin typeface="Calibri" charset="0"/>
              </a:rPr>
              <a:t>68 </a:t>
            </a:r>
            <a:r>
              <a:rPr lang="pt-BR" sz="5400" dirty="0">
                <a:solidFill>
                  <a:srgbClr val="595959"/>
                </a:solidFill>
                <a:latin typeface="Calibri" charset="0"/>
              </a:rPr>
              <a:t>pessoas alcançadas </a:t>
            </a:r>
          </a:p>
          <a:p>
            <a:pPr algn="ctr"/>
            <a:endParaRPr lang="pt-BR" sz="2200" b="1" dirty="0">
              <a:solidFill>
                <a:srgbClr val="99C616"/>
              </a:solidFill>
              <a:latin typeface="Calibri" charset="0"/>
            </a:endParaRPr>
          </a:p>
          <a:p>
            <a:pPr algn="ctr"/>
            <a:r>
              <a:rPr lang="pt-BR" sz="2200" b="1" dirty="0">
                <a:solidFill>
                  <a:srgbClr val="99C616"/>
                </a:solidFill>
                <a:latin typeface="Calibri" charset="0"/>
              </a:rPr>
              <a:t>Descrição da ação: </a:t>
            </a:r>
            <a:r>
              <a:rPr lang="pt-BR" sz="2200" dirty="0">
                <a:solidFill>
                  <a:srgbClr val="595959"/>
                </a:solidFill>
                <a:latin typeface="Calibri" charset="0"/>
              </a:rPr>
              <a:t>Promoção do tema da sustentabilidade para engajamento dos colaboradores no Café Online, realizado pela Gerência Executiva de Recursos Humanos (GERH). Fernanda Ramos, analista de sustentabilidade, explicou o conceito, deu exemplos, falou das práticas que estão sendo realizadas na CNC e instigou os colaboradores a pensarem em sustentabilidade nas suas áreas.</a:t>
            </a:r>
            <a:endParaRPr lang="pt-BR" dirty="0">
              <a:solidFill>
                <a:srgbClr val="595959"/>
              </a:solidFill>
              <a:latin typeface="Calibri" charset="0"/>
            </a:endParaRPr>
          </a:p>
          <a:p>
            <a:endParaRPr lang="pt-BR" sz="2200" dirty="0">
              <a:solidFill>
                <a:srgbClr val="595959"/>
              </a:solidFill>
              <a:latin typeface="Calibri" charset="0"/>
            </a:endParaRPr>
          </a:p>
        </p:txBody>
      </p:sp>
      <p:pic>
        <p:nvPicPr>
          <p:cNvPr id="3" name="Gráfico 2">
            <a:extLst>
              <a:ext uri="{FF2B5EF4-FFF2-40B4-BE49-F238E27FC236}">
                <a16:creationId xmlns:a16="http://schemas.microsoft.com/office/drawing/2014/main" id="{E5497360-832A-48F1-BC3C-8FB9176E0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5109" y="60886"/>
            <a:ext cx="723965" cy="433457"/>
          </a:xfrm>
          <a:prstGeom prst="rect">
            <a:avLst/>
          </a:prstGeom>
        </p:spPr>
      </p:pic>
      <p:pic>
        <p:nvPicPr>
          <p:cNvPr id="8" name="Gráfico 7">
            <a:extLst>
              <a:ext uri="{FF2B5EF4-FFF2-40B4-BE49-F238E27FC236}">
                <a16:creationId xmlns:a16="http://schemas.microsoft.com/office/drawing/2014/main" id="{4851A859-3B39-45E6-BB98-E5275A066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8568" y="5680124"/>
            <a:ext cx="670654" cy="401539"/>
          </a:xfrm>
          <a:prstGeom prst="rect">
            <a:avLst/>
          </a:prstGeom>
        </p:spPr>
      </p:pic>
      <p:sp>
        <p:nvSpPr>
          <p:cNvPr id="5" name="CaixaDeTexto 4">
            <a:extLst>
              <a:ext uri="{FF2B5EF4-FFF2-40B4-BE49-F238E27FC236}">
                <a16:creationId xmlns:a16="http://schemas.microsoft.com/office/drawing/2014/main" id="{E9199C03-EC12-638E-E013-66966F3A3220}"/>
              </a:ext>
            </a:extLst>
          </p:cNvPr>
          <p:cNvSpPr txBox="1"/>
          <p:nvPr/>
        </p:nvSpPr>
        <p:spPr>
          <a:xfrm>
            <a:off x="686136" y="1305019"/>
            <a:ext cx="6311439" cy="830997"/>
          </a:xfrm>
          <a:prstGeom prst="rect">
            <a:avLst/>
          </a:prstGeom>
          <a:noFill/>
        </p:spPr>
        <p:txBody>
          <a:bodyPr wrap="square" rtlCol="0">
            <a:spAutoFit/>
          </a:bodyPr>
          <a:lstStyle/>
          <a:p>
            <a:pPr algn="ctr"/>
            <a:r>
              <a:rPr lang="pt-BR" sz="2400" b="1" dirty="0">
                <a:solidFill>
                  <a:srgbClr val="99C616"/>
                </a:solidFill>
                <a:latin typeface="HelveticaNeueLT Pro 95 Blk" panose="020B0904020202020204" pitchFamily="34" charset="0"/>
              </a:rPr>
              <a:t>ENGAJAMENTOS DE STAKEHOLDERS INTERNOS</a:t>
            </a:r>
          </a:p>
        </p:txBody>
      </p:sp>
      <p:sp>
        <p:nvSpPr>
          <p:cNvPr id="6" name="CaixaDeTexto 5">
            <a:extLst>
              <a:ext uri="{FF2B5EF4-FFF2-40B4-BE49-F238E27FC236}">
                <a16:creationId xmlns:a16="http://schemas.microsoft.com/office/drawing/2014/main" id="{99AEB556-4F2E-4692-AD96-4B12F6237CC9}"/>
              </a:ext>
            </a:extLst>
          </p:cNvPr>
          <p:cNvSpPr txBox="1"/>
          <p:nvPr/>
        </p:nvSpPr>
        <p:spPr>
          <a:xfrm>
            <a:off x="8472264" y="908720"/>
            <a:ext cx="2520280" cy="4247317"/>
          </a:xfrm>
          <a:prstGeom prst="rect">
            <a:avLst/>
          </a:prstGeom>
          <a:noFill/>
        </p:spPr>
        <p:txBody>
          <a:bodyPr wrap="square">
            <a:spAutoFit/>
          </a:bodyPr>
          <a:lstStyle/>
          <a:p>
            <a:r>
              <a:rPr lang="pt-BR" i="1" dirty="0">
                <a:solidFill>
                  <a:srgbClr val="6AA84F"/>
                </a:solidFill>
                <a:latin typeface="Trebuchet MS" panose="020B0603020202020204" pitchFamily="34" charset="0"/>
              </a:rPr>
              <a:t>“Uma empresa não deve pensar apenas em gerar lucro, mas também em adicionar geração de valor social e ambiental em sua cadeia. Principalmente gerando valor compartilhado para seus clientes e colaboradores”, </a:t>
            </a:r>
            <a:r>
              <a:rPr lang="pt-BR" dirty="0">
                <a:solidFill>
                  <a:srgbClr val="888888"/>
                </a:solidFill>
                <a:latin typeface="Trebuchet MS" panose="020B0603020202020204" pitchFamily="34" charset="0"/>
              </a:rPr>
              <a:t>afirma Fernanda Ramos, analista de sustentabilidade (DC)</a:t>
            </a:r>
          </a:p>
        </p:txBody>
      </p:sp>
    </p:spTree>
    <p:extLst>
      <p:ext uri="{BB962C8B-B14F-4D97-AF65-F5344CB8AC3E}">
        <p14:creationId xmlns:p14="http://schemas.microsoft.com/office/powerpoint/2010/main" val="296004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2ece57a-9d84-4b11-ade3-bae76f40eea8">
      <Terms xmlns="http://schemas.microsoft.com/office/infopath/2007/PartnerControls"/>
    </lcf76f155ced4ddcb4097134ff3c332f>
    <TaxCatchAll xmlns="34a3c5ca-aca4-4fe4-8cfe-d4e6ce348b4c" xsi:nil="true"/>
    <SharedWithUsers xmlns="34a3c5ca-aca4-4fe4-8cfe-d4e6ce348b4c">
      <UserInfo>
        <DisplayName>Helena Aguiar Alves</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D02A77F9E02114A976AC7D9A5266E6B" ma:contentTypeVersion="15" ma:contentTypeDescription="Crie um novo documento." ma:contentTypeScope="" ma:versionID="5219381efd5993806704f70753bad4f7">
  <xsd:schema xmlns:xsd="http://www.w3.org/2001/XMLSchema" xmlns:xs="http://www.w3.org/2001/XMLSchema" xmlns:p="http://schemas.microsoft.com/office/2006/metadata/properties" xmlns:ns2="34a3c5ca-aca4-4fe4-8cfe-d4e6ce348b4c" xmlns:ns3="c2ece57a-9d84-4b11-ade3-bae76f40eea8" targetNamespace="http://schemas.microsoft.com/office/2006/metadata/properties" ma:root="true" ma:fieldsID="8c27b266e1536b765f4d55c00ac6744b" ns2:_="" ns3:_="">
    <xsd:import namespace="34a3c5ca-aca4-4fe4-8cfe-d4e6ce348b4c"/>
    <xsd:import namespace="c2ece57a-9d84-4b11-ade3-bae76f40ee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a3c5ca-aca4-4fe4-8cfe-d4e6ce348b4c"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15" nillable="true" ma:displayName="Taxonomy Catch All Column" ma:hidden="true" ma:list="{91a19ac4-5304-4351-b50c-8caf2cb41968}" ma:internalName="TaxCatchAll" ma:showField="CatchAllData" ma:web="34a3c5ca-aca4-4fe4-8cfe-d4e6ce348b4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ece57a-9d84-4b11-ade3-bae76f40eea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e160d563-b87e-4e36-88fc-71e4146b87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CABD50-3420-47EC-B9F7-326A6FE58FFC}">
  <ds:schemaRefs>
    <ds:schemaRef ds:uri="http://schemas.microsoft.com/office/2006/metadata/properties"/>
    <ds:schemaRef ds:uri="http://schemas.microsoft.com/office/infopath/2007/PartnerControls"/>
    <ds:schemaRef ds:uri="a71d8801-a52c-41cb-8e1e-9bd3894c7f2b"/>
    <ds:schemaRef ds:uri="7d6a1d81-ebe6-4f3a-b506-94fd4d97f142"/>
    <ds:schemaRef ds:uri="c2ece57a-9d84-4b11-ade3-bae76f40eea8"/>
    <ds:schemaRef ds:uri="34a3c5ca-aca4-4fe4-8cfe-d4e6ce348b4c"/>
  </ds:schemaRefs>
</ds:datastoreItem>
</file>

<file path=customXml/itemProps2.xml><?xml version="1.0" encoding="utf-8"?>
<ds:datastoreItem xmlns:ds="http://schemas.openxmlformats.org/officeDocument/2006/customXml" ds:itemID="{341B2B75-64AD-4C29-A4C8-D52BBACDCDB9}">
  <ds:schemaRefs>
    <ds:schemaRef ds:uri="http://schemas.microsoft.com/sharepoint/v3/contenttype/forms"/>
  </ds:schemaRefs>
</ds:datastoreItem>
</file>

<file path=customXml/itemProps3.xml><?xml version="1.0" encoding="utf-8"?>
<ds:datastoreItem xmlns:ds="http://schemas.openxmlformats.org/officeDocument/2006/customXml" ds:itemID="{3B2E4F7D-8D6C-43AB-9061-0FE9303D61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a3c5ca-aca4-4fe4-8cfe-d4e6ce348b4c"/>
    <ds:schemaRef ds:uri="c2ece57a-9d84-4b11-ade3-bae76f40ee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35643</TotalTime>
  <Words>2520</Words>
  <Application>Microsoft Office PowerPoint</Application>
  <PresentationFormat>Widescreen</PresentationFormat>
  <Paragraphs>276</Paragraphs>
  <Slides>35</Slides>
  <Notes>34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vt:i4>
      </vt:variant>
    </vt:vector>
  </HeadingPairs>
  <TitlesOfParts>
    <vt:vector size="41" baseType="lpstr">
      <vt:lpstr>ＭＳ Ｐゴシック</vt:lpstr>
      <vt:lpstr>Arial</vt:lpstr>
      <vt:lpstr>Calibri</vt:lpstr>
      <vt:lpstr>HelveticaNeueLT Pro 95 Blk</vt:lpstr>
      <vt:lpstr>Trebuchet MS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SESC/DN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 Cristina  Pereira</dc:creator>
  <cp:lastModifiedBy>Fernanda Ribeiro Ramos Lopes</cp:lastModifiedBy>
  <cp:revision>1052</cp:revision>
  <cp:lastPrinted>2019-03-07T15:26:32Z</cp:lastPrinted>
  <dcterms:created xsi:type="dcterms:W3CDTF">2011-11-14T11:05:27Z</dcterms:created>
  <dcterms:modified xsi:type="dcterms:W3CDTF">2026-03-25T18:22:27Z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0x0101001D02A77F9E02114A976AC7D9A5266E6B</vt:lpwstr>
  </property>
  <property fmtid="{D5CDD505-2E9C-101B-9397-08002B2CF9AE}" pid="3" name="MediaServiceImageTags">
    <vt:lpwstr/>
  </property>
</Properties>
</file>