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32" r:id="rId4"/>
  </p:sldMasterIdLst>
  <p:notesMasterIdLst>
    <p:notesMasterId r:id="rId57"/>
  </p:notesMasterIdLst>
  <p:handoutMasterIdLst>
    <p:handoutMasterId r:id="rId58"/>
  </p:handoutMasterIdLst>
  <p:sldIdLst>
    <p:sldId id="544" r:id="rId5"/>
    <p:sldId id="689" r:id="rId6"/>
    <p:sldId id="744" r:id="rId7"/>
    <p:sldId id="784" r:id="rId8"/>
    <p:sldId id="782" r:id="rId9"/>
    <p:sldId id="763" r:id="rId10"/>
    <p:sldId id="768" r:id="rId11"/>
    <p:sldId id="755" r:id="rId12"/>
    <p:sldId id="748" r:id="rId13"/>
    <p:sldId id="760" r:id="rId14"/>
    <p:sldId id="771" r:id="rId15"/>
    <p:sldId id="749" r:id="rId16"/>
    <p:sldId id="751" r:id="rId17"/>
    <p:sldId id="753" r:id="rId18"/>
    <p:sldId id="764" r:id="rId19"/>
    <p:sldId id="765" r:id="rId20"/>
    <p:sldId id="752" r:id="rId21"/>
    <p:sldId id="754" r:id="rId22"/>
    <p:sldId id="758" r:id="rId23"/>
    <p:sldId id="778" r:id="rId24"/>
    <p:sldId id="780" r:id="rId25"/>
    <p:sldId id="757" r:id="rId26"/>
    <p:sldId id="750" r:id="rId27"/>
    <p:sldId id="770" r:id="rId28"/>
    <p:sldId id="767" r:id="rId29"/>
    <p:sldId id="766" r:id="rId30"/>
    <p:sldId id="777" r:id="rId31"/>
    <p:sldId id="772" r:id="rId32"/>
    <p:sldId id="746" r:id="rId33"/>
    <p:sldId id="747" r:id="rId34"/>
    <p:sldId id="781" r:id="rId35"/>
    <p:sldId id="774" r:id="rId36"/>
    <p:sldId id="783" r:id="rId37"/>
    <p:sldId id="775" r:id="rId38"/>
    <p:sldId id="776" r:id="rId39"/>
    <p:sldId id="773" r:id="rId40"/>
    <p:sldId id="769" r:id="rId41"/>
    <p:sldId id="779" r:id="rId42"/>
    <p:sldId id="761" r:id="rId43"/>
    <p:sldId id="762" r:id="rId44"/>
    <p:sldId id="785" r:id="rId45"/>
    <p:sldId id="759" r:id="rId46"/>
    <p:sldId id="786" r:id="rId47"/>
    <p:sldId id="787" r:id="rId48"/>
    <p:sldId id="788" r:id="rId49"/>
    <p:sldId id="789" r:id="rId50"/>
    <p:sldId id="790" r:id="rId51"/>
    <p:sldId id="791" r:id="rId52"/>
    <p:sldId id="792" r:id="rId53"/>
    <p:sldId id="794" r:id="rId54"/>
    <p:sldId id="793" r:id="rId55"/>
    <p:sldId id="742" r:id="rId5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a Ribeiro Ramos Lopes" initials="FRRL" lastIdx="1" clrIdx="0">
    <p:extLst>
      <p:ext uri="{19B8F6BF-5375-455C-9EA6-DF929625EA0E}">
        <p15:presenceInfo xmlns:p15="http://schemas.microsoft.com/office/powerpoint/2012/main" userId="S-1-5-21-970993383-930416683-1458450816-8018" providerId="AD"/>
      </p:ext>
    </p:extLst>
  </p:cmAuthor>
  <p:cmAuthor id="2" name="Fernanda Ramos" initials="FR" lastIdx="13" clrIdx="1">
    <p:extLst>
      <p:ext uri="{19B8F6BF-5375-455C-9EA6-DF929625EA0E}">
        <p15:presenceInfo xmlns:p15="http://schemas.microsoft.com/office/powerpoint/2012/main" userId="S::FernandaRamos@cnc.org.br::97903fd8-a430-4bae-a7bd-da024225ecad" providerId="AD"/>
      </p:ext>
    </p:extLst>
  </p:cmAuthor>
  <p:cmAuthor id="3" name="Hugo Lopes" initials="HL" lastIdx="10" clrIdx="2">
    <p:extLst>
      <p:ext uri="{19B8F6BF-5375-455C-9EA6-DF929625EA0E}">
        <p15:presenceInfo xmlns:p15="http://schemas.microsoft.com/office/powerpoint/2012/main" userId="S::hugo.lopes@m4interatividade.onmicrosoft.com::39381694-7d3f-4f62-89af-42fdacb4ce0a" providerId="AD"/>
      </p:ext>
    </p:extLst>
  </p:cmAuthor>
  <p:cmAuthor id="4" name="Fernanda Ramos" initials="FR [2]" lastIdx="1" clrIdx="3">
    <p:extLst>
      <p:ext uri="{19B8F6BF-5375-455C-9EA6-DF929625EA0E}">
        <p15:presenceInfo xmlns:p15="http://schemas.microsoft.com/office/powerpoint/2012/main" userId="eaa94f0995ee4f2a" providerId="Windows Live"/>
      </p:ext>
    </p:extLst>
  </p:cmAuthor>
  <p:cmAuthor id="5" name="Fernanda Ribeiro Ramos Lopes" initials="FRRL [2]" lastIdx="2" clrIdx="4">
    <p:extLst>
      <p:ext uri="{19B8F6BF-5375-455C-9EA6-DF929625EA0E}">
        <p15:presenceInfo xmlns:p15="http://schemas.microsoft.com/office/powerpoint/2012/main" userId="Fernanda Ribeiro Ramos Lop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BCC"/>
    <a:srgbClr val="A5BFFF"/>
    <a:srgbClr val="1D5EFF"/>
    <a:srgbClr val="001E38"/>
    <a:srgbClr val="EBF1FA"/>
    <a:srgbClr val="779EFF"/>
    <a:srgbClr val="185407"/>
    <a:srgbClr val="99C616"/>
    <a:srgbClr val="5CACA2"/>
    <a:srgbClr val="B3D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0B4702-6DEE-4B37-947A-309DF949DC36}" v="20" dt="2026-03-24T17:34:28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F31AA-57F4-4A7D-9CE1-58B67A976B40}" type="datetimeFigureOut">
              <a:rPr lang="pt-BR" smtClean="0"/>
              <a:t>25/03/2026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14556-BEFE-4F24-8DDC-0E99F86B96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464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FD77F0-5D6C-8342-A55F-7476603D6731}" type="datetimeFigureOut">
              <a:rPr lang="en-US" altLang="en-US"/>
              <a:pPr>
                <a:defRPr/>
              </a:pPr>
              <a:t>3/25/2026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  <a:p>
            <a:pPr lvl="3"/>
            <a:r>
              <a:rPr lang="pt-BR" noProof="0"/>
              <a:t>Fourth level</a:t>
            </a:r>
          </a:p>
          <a:p>
            <a:pPr lvl="4"/>
            <a:r>
              <a:rPr lang="pt-BR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AF92A6-53CB-5745-B271-A47A4B5327E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226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85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D4312-876F-CFF9-DCBA-9FB42A75A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3AB7DE-86FA-6AC9-D14A-CF6D84092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34A982-1B50-5F14-39E4-4ECE6815F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F593B5-2D8E-F876-6D3B-F7CAC49C5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90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9B56E-8903-AFEA-1FBF-59AC39102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218578-9145-3681-42B7-F499EC607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59F5D2-EEDE-D3DF-909A-04DD7574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8E7DC9-5ACA-31C9-5785-FAAA7790C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051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B0E6-1400-DCCA-7917-5664B03A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5F640C-87BD-C705-4D1A-00BE0D94A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FC138D6-A7A8-72BC-7F71-1F849941C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307C62-2CCA-DF3E-0CC7-A93F9AB90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633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5FE6-1F2C-963B-0E4C-F208FA86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405AC9-4CD7-3D83-3B91-3DB0F9650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BD6D2B-5F8E-0417-7DDC-22D9986A0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D33516-E0B9-374E-7E09-14434B4F4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405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C3FF0-7354-A6C1-0BE6-0CB723669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7A916D-F562-B958-C7F0-71E61FE44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67220FF-AEF1-A9C4-D97C-AC517D3F6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0E0E3D-0ADA-70DF-D400-1E4BF5813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847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E0FA-942E-48BD-CA30-A57979E9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9D20612-69DA-6A70-A9A0-9BF0EB942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B22980-7274-0469-7468-CC672C04C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A10F37-5EF4-C091-483B-0666362ED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892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B0981-507C-CDB1-AAD8-85CDF2508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9B7566-FBD6-407D-3DFB-B5F158C45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05C6F2-3E13-55FC-73B2-8A7CD69F9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54ED63-849D-7156-2A6D-26570878C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8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E6694-FDC9-7CFA-3EAC-41A69BED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8F3AC0-2902-B7A1-29C7-083A27E5B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0FFAE3-7A9B-3731-DF0C-59E3D84A9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D3374D-2BBC-DC1E-9173-4767B93FF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222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2B45F-B439-1983-261A-05AC7FC0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7508C3-2804-2841-85AF-F8BDB00C9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EA3DE2-7479-8960-602A-B4B27CD09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681833-F993-F1EB-8673-DF7C9C7CE7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035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AA28-3F1B-AEB8-1DE8-0E265C905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05794D6-DC22-BF3C-E11D-160A2A333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681F76B-6605-78B0-1674-01F9A8CB8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C47D49-F74D-0373-1A58-DA97B7941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1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802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CD37E-B6E3-10D1-3CBC-0FCBDC3D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1954C9-7D98-622B-CECA-4AD3399E7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6E9204-A4E5-1018-953C-E58EE3D9C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06E37C-12FC-24DF-7ED2-6E1A30FD1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551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BA1BD-C7C2-0949-3E18-A9C8D1FDA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2E57CE-9E0E-0C90-F9C0-41779F044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6694F9-E222-28BA-70EA-B10E509C1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8F9860-6019-3BBC-B624-6754CE5C0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579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4D6E-73D7-08C4-265D-B1697C9AD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69B01A-5A8B-5454-4C66-92F7759AB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2059E8-DB42-F4D3-C2AD-91B794958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3FDBB8-8385-F763-00FE-880ABE888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517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3C042-B0FD-A207-C7D4-8D7B4B1CB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CC65E6-2F1A-497D-E754-2B48FA933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C9E263-51B6-200C-C371-21D76332D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FA4E1B-3CA6-7162-C79D-F3CE3B5A8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759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CA0C7-F038-994D-8475-64C702DA2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46DE9D-F302-504F-CBCB-4182B64E9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5E87EC-3013-5B2E-B5A1-D492F7497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431024-EF2E-4F27-23F5-BACF48330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543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521B-11A8-0A02-B633-280E13DA4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322503-1220-A089-B2A1-763ACF0F9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38EC33-F404-1F66-E58B-6F2FE4081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80EE33-7C6E-9461-5562-A5625D80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88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E4048-9877-F78D-90ED-739420C52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18600B-03F5-E194-B061-3AA8DC96C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92AB68-A1E8-F5DF-F85D-64C05FF3B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2DDCA9-0B42-3BAF-C449-FBF1479EC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175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A9F17-58B8-8371-1ADD-471EECDF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61B4B33-44D0-359F-4831-929DEBC70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A02B44-DE3A-B004-6D42-41AC7995E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A90328-F667-DB46-7770-C5DF5D413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04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28AC-02A0-E5E5-EB25-96C6E7169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0C3415-0590-224C-2865-278FC2513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8FA73B-80A5-A911-025D-FF19AE767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F94D3E-5C7A-902E-EF41-7FE1AF8B1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864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9558-552F-34EA-CA5B-52A0D94FF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28E8702-0379-052E-C193-4D42EE812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CFF26E4-C315-EBDC-EEAD-E50C50273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180EAA-EB8B-36A5-88D9-6FC8FE672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35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A7D2A-BC19-81B6-BCF3-80D0F188D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BF0CDE-4786-D9C3-2BED-46D19CC91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483C31-4EEF-70C8-9AD1-49167FC6C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0A6CE8-6992-D26A-5723-02DF0AB25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239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F8CE8-DA2F-3975-4600-04AA9E97C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B3592A-B3B3-C305-8A57-648451744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C8F34E-78AB-DE1A-82C0-95C6FD45C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115E6F-2D54-1432-4720-20044F844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445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EA349-0895-E8BC-B0D1-85F15D64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61FD1A-632D-C7C7-DCCA-B4FF5061E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63EC5BD-8242-729C-D212-3BF5DE02D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84B944-0571-B1B4-1227-8CBEA233F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879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3A625-2776-4357-85BE-C5FC5C9FB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20666D1-172B-FDD2-E9DD-4EA42640E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9555E4A-5A5F-5532-A1AB-567260116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F0FCAD-F424-C2E7-8875-4EC25867C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370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80576-8301-3169-26D6-8BBEAE6BA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C6E33FC-7948-0851-87F5-098E2C169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AAB245-A214-396C-E73F-CD0CFB0C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A5182D-C0BB-717A-0F85-39AFBB075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002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9C4D6-1183-DA86-F324-7BAC58C4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BC300F0-F366-366C-0E3E-FBC3D4771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17FB112-4AD9-1CE8-AFDC-439C5F46F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FDEAC1-B818-4D8F-758A-5A207666B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87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4FF3B-33E1-D258-0012-7DFDE1BD2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26094F-944C-6C37-ECD2-E687A2A52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52AB81-3B76-F92D-9BD2-4C5BB7227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BEF0D0-60BF-B0ED-1865-0C7153A82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727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CE6A1-27A5-A263-1AD3-DF8A41CD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4E1C592-AA78-5667-6E30-60BC7DAEC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D67483-BF8E-7171-A778-1188123D6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7B4F1B-6866-5C7F-1E98-610F62134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734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B70F1-9F6F-48F1-2FCC-83B50F4B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33AF01-8C2F-BF1C-DE38-D0AB3C3D8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0321FC-7865-8CB0-0654-A695B3324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B717D2-CE97-9C91-48E6-A298E291C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3949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89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D799-9ECB-0227-9F4A-3DE64A168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B1CCDC-012E-5937-EDCA-7FE01441E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2668B49-DB1F-5CF9-415F-87E4983A1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7D26C7-8CA2-D02F-9816-41C3B608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45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348B8-67AC-370E-091B-3B4B80004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F31701-6BAD-BCA6-1002-734EAB553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5C0585-1B66-7D9D-FD13-11D4D2752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05F840-00AD-6CFC-19D6-4B2147E7F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55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91E6C-66C2-2470-C1E7-6460E4629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994DF8-08EC-6E35-F05B-5DAF68124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EC73B4-CD31-E996-F797-DB8A21EFD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1D0885-8A8C-B1E3-6329-66605AE91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76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44F83-9F60-08CE-69B5-4D08526F8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483829E-2B7A-7918-36B9-7CEC10337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94F507-2810-5FDE-2DF8-E3071CE96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7C9F14-E43F-B2AA-A6F4-C92447B0C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214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4A9B2-2355-ABCE-0232-B0E45F217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A657E92-CCCE-7320-BD0B-4357F8522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9B9D1C-E296-1F87-D9E0-D3191BC91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08ED36-2629-946B-9056-028528320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18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98CE-1DA9-8F9C-8F54-0D224179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E1ECDD-AA04-6626-60DA-E7F69E4D8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EFD3F9-1C0F-A276-D1E5-F80D2C61A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Descrever qual será o compromisso do Rio de Janeiro.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F2105A-3322-78DE-D669-A99791E8C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F92A6-53CB-5745-B271-A47A4B5327E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1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rgbClr val="EB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493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8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Logotipo&#10;&#10;Descrição gerada automaticamente com confiança baixa">
            <a:extLst>
              <a:ext uri="{FF2B5EF4-FFF2-40B4-BE49-F238E27FC236}">
                <a16:creationId xmlns:a16="http://schemas.microsoft.com/office/drawing/2014/main" id="{A9F9CA35-C388-AAD8-7880-DD7402AFEA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88488" y="5949280"/>
            <a:ext cx="1333569" cy="54295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C1097F7-31AB-8A52-D723-01080F4E05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9894" y="0"/>
            <a:ext cx="2304525" cy="23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sv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9.svg"/><Relationship Id="rId10" Type="http://schemas.openxmlformats.org/officeDocument/2006/relationships/image" Target="../media/image38.jpeg"/><Relationship Id="rId4" Type="http://schemas.openxmlformats.org/officeDocument/2006/relationships/image" Target="../media/image8.png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docomercio.org.br/acoes-institucionais/cop-28-cnc-destaca-contribuicoes-do-comercio-de-bens-servicos-e-turismo-para-o-desenvolvimento-sustentavel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docomercio.org.br/publicacoes_posts/turismo-sustentavel-ja-e-uma-realidade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docomercio.org.br/eventos-sustentavei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docomercio.org.br/publicacoes_posts/consumo-consciente-no-brasil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6.png"/><Relationship Id="rId7" Type="http://schemas.openxmlformats.org/officeDocument/2006/relationships/hyperlink" Target="https://www.fecomercio.com.br/noticia/menos-e-mais-o-consumo-consciente-e-a-importancia-dos-habitos-na-pratic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docomercio.org.br/acoes-institucionais/sistema-cnc-sesc-senac-destaca-turismo-sustentavel-e-inclusao-no-g20-social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docomercio.org.br/acoes-institucionais/cnc-realiza-a-1a-conferencia-livre-de-meio-ambiente-do-sistema-comercio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4.sv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8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14.svg"/><Relationship Id="rId9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14.svg"/><Relationship Id="rId9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14.svg"/><Relationship Id="rId9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9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3.sv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CD32BADB-74E2-ECEE-7893-443D0143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8323D2-3D72-487A-B741-29F5550BCA68}"/>
              </a:ext>
            </a:extLst>
          </p:cNvPr>
          <p:cNvSpPr txBox="1">
            <a:spLocks/>
          </p:cNvSpPr>
          <p:nvPr/>
        </p:nvSpPr>
        <p:spPr bwMode="auto">
          <a:xfrm>
            <a:off x="911424" y="5877272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endParaRPr lang="pt-BR" altLang="en-US" sz="3200">
              <a:solidFill>
                <a:srgbClr val="7E7F7F"/>
              </a:solidFill>
              <a:latin typeface="HelveticaNeueLT Pro 95 Blk" panose="020B0904020202020204" pitchFamily="34" charset="0"/>
              <a:ea typeface="ＭＳ Ｐゴシック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31F178-EC15-4B23-A0A3-18C7811F0B9D}"/>
              </a:ext>
            </a:extLst>
          </p:cNvPr>
          <p:cNvSpPr txBox="1">
            <a:spLocks/>
          </p:cNvSpPr>
          <p:nvPr/>
        </p:nvSpPr>
        <p:spPr bwMode="auto">
          <a:xfrm>
            <a:off x="695400" y="4559679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r>
              <a:rPr lang="pt-BR" altLang="en-US" sz="4000" b="1">
                <a:solidFill>
                  <a:srgbClr val="779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RELATÓRIO ECOS 2024</a:t>
            </a:r>
          </a:p>
        </p:txBody>
      </p:sp>
    </p:spTree>
    <p:extLst>
      <p:ext uri="{BB962C8B-B14F-4D97-AF65-F5344CB8AC3E}">
        <p14:creationId xmlns:p14="http://schemas.microsoft.com/office/powerpoint/2010/main" val="76784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17133-3BEA-31A3-6296-C028350E1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BBF48865-8EA1-A514-993B-63623FB4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AC4E345-D541-0B84-F26A-B19C6E2CBE64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Educação em eventos sustentáveis</a:t>
            </a:r>
            <a:endParaRPr lang="pt-BR" sz="800"/>
          </a:p>
          <a:p>
            <a:pPr algn="l" eaLnBrk="1" hangingPunct="1">
              <a:lnSpc>
                <a:spcPct val="120000"/>
              </a:lnSpc>
              <a:defRPr/>
            </a:pPr>
            <a:endParaRPr lang="pt-BR" sz="1400"/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F1C49ED-597F-0BB9-9676-914EFB23B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46C455-9FBB-868D-294A-D85CCE5E09D2}"/>
              </a:ext>
            </a:extLst>
          </p:cNvPr>
          <p:cNvSpPr txBox="1"/>
          <p:nvPr/>
        </p:nvSpPr>
        <p:spPr>
          <a:xfrm>
            <a:off x="1123146" y="1541198"/>
            <a:ext cx="5369094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O Ecos – Programa de Sustentabilidade promoveu o treinamento “Guia de Sustentabilidade para Eventos” para 59 colaboradores da CNC. O objetivo principal foi instruir os requisitantes das áreas a desenvolver uma mentalidade da cultura de sustentabilidade aplicada à realização de eventos.</a:t>
            </a:r>
            <a:endParaRPr lang="pt-BR" sz="1600" b="1" dirty="0">
              <a:solidFill>
                <a:srgbClr val="1D5E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endParaRPr lang="pt-BR" sz="1600" b="1" dirty="0">
              <a:solidFill>
                <a:srgbClr val="1D5E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0D457F7-71DE-521D-62A2-E4CE2C6C6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7F6A78B1-DA27-0B40-427B-9DD747ACF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540" y="3432622"/>
            <a:ext cx="3295650" cy="3105150"/>
          </a:xfrm>
          <a:prstGeom prst="rect">
            <a:avLst/>
          </a:prstGeom>
        </p:spPr>
      </p:pic>
      <p:pic>
        <p:nvPicPr>
          <p:cNvPr id="8" name="Imagem 7" descr="Tela de celular com foto de mulher">
            <a:extLst>
              <a:ext uri="{FF2B5EF4-FFF2-40B4-BE49-F238E27FC236}">
                <a16:creationId xmlns:a16="http://schemas.microsoft.com/office/drawing/2014/main" id="{A65C79CF-9516-42A0-1B8D-43D5B3CE7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696" y="2592624"/>
            <a:ext cx="4877541" cy="23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6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26BC6-BFB6-2C11-5301-1A60A537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B861F1D9-4026-79A7-E07C-440C98E99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10AAA75-9715-23A8-4729-4EF1366397F2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Treinamento de coleta seletiva em Brasília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26C236F-B877-B7CC-BD58-FC8F544E8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26092C2-B31A-C68C-48BF-84CDAF4198FC}"/>
              </a:ext>
            </a:extLst>
          </p:cNvPr>
          <p:cNvSpPr/>
          <p:nvPr/>
        </p:nvSpPr>
        <p:spPr>
          <a:xfrm>
            <a:off x="897553" y="5584317"/>
            <a:ext cx="4766410" cy="508979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1E75443-E175-3F21-B802-B07F44A73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0" y="2124947"/>
            <a:ext cx="5548660" cy="27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2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Todos os anos, desde 2012, o Programa Ecos realiza o treinamento da equipe de limpeza para a coleta seletiva e a gestão de resíduos do prédio da CNC.</a:t>
            </a:r>
            <a:endParaRPr lang="pt-BR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19CDB2-56EE-D78E-FB52-3E9B486290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553"/>
          <a:stretch>
            <a:fillRect/>
          </a:stretch>
        </p:blipFill>
        <p:spPr>
          <a:xfrm>
            <a:off x="7072648" y="1717182"/>
            <a:ext cx="4947637" cy="30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ADE09-6031-D182-048B-E5C47185D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6EE9049-5E32-7A9D-F7E5-8C9553350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552F54-AFA6-509F-EC73-79E9F7AD9F57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Frota híbrida em Brasília e uso do etanol</a:t>
            </a:r>
            <a:endParaRPr lang="pt-BR" sz="1400"/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D8A1B31-89BC-7902-5B3C-13EC69418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0F9A206-C591-A4FD-1842-6BD08512DFA4}"/>
              </a:ext>
            </a:extLst>
          </p:cNvPr>
          <p:cNvSpPr txBox="1"/>
          <p:nvPr/>
        </p:nvSpPr>
        <p:spPr>
          <a:xfrm>
            <a:off x="1199456" y="2519379"/>
            <a:ext cx="57606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 CNC realizou a substituição de sua frota de Brasília para carros híbridos e passou a abastecer com etanol em 60% da frota.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581A07-2B6A-7F96-0866-4F25F216E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44" y="1936309"/>
            <a:ext cx="3991532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93A8C-0DCA-EC48-9339-9FF9C40A7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6775DE4C-20F1-B963-FA5C-B14BD3A9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3B4B23D-4868-C32C-5CB5-31F0DEB2C421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Digitalização de documentos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FE01ED-9F09-E368-BECA-271550D9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DEBCDB7-AFD5-F238-5104-4C26323D4C14}"/>
              </a:ext>
            </a:extLst>
          </p:cNvPr>
          <p:cNvSpPr/>
          <p:nvPr/>
        </p:nvSpPr>
        <p:spPr>
          <a:xfrm>
            <a:off x="1006410" y="5584317"/>
            <a:ext cx="4657553" cy="885030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001E38"/>
                </a:solidFill>
                <a:latin typeface="Arial"/>
                <a:cs typeface="Arial"/>
              </a:rPr>
              <a:t>155.617 documentos digitalizados em 2024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AAB54F2-779E-79B2-1511-D0EE1898C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09" y="1990616"/>
            <a:ext cx="5548660" cy="300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1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Os projetos de digitalização de documentos contribuem para evitar o acúmulo de cópias de documentos, diminuindo o uso do papel; a organização dos acervos racionaliza a guarda da documentação em mobiliário apropriado, economizando e otimizando o aproveitamento de espaços físicos, consumindo menos energia e prevenindo custos futuros com restaurações de livros, documentos históricos e obras de arte, por exemplo.</a:t>
            </a:r>
            <a:endParaRPr lang="en-US" altLang="en-US" sz="1100" b="1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2" name="Imagem 1" descr="Mulher sentada a mesa com computador e cadeira&#10;&#10;O conteúdo gerado por IA pode estar incorreto.">
            <a:extLst>
              <a:ext uri="{FF2B5EF4-FFF2-40B4-BE49-F238E27FC236}">
                <a16:creationId xmlns:a16="http://schemas.microsoft.com/office/drawing/2014/main" id="{D63B8BF4-EF87-4FCB-26DA-0383E89AE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719" y="228827"/>
            <a:ext cx="3081130" cy="3522871"/>
          </a:xfrm>
          <a:prstGeom prst="rect">
            <a:avLst/>
          </a:prstGeom>
        </p:spPr>
      </p:pic>
      <p:pic>
        <p:nvPicPr>
          <p:cNvPr id="3" name="Imagem 2" descr="Mesa de escritório com computador e cadeira&#10;&#10;O conteúdo gerado por IA pode estar incorreto.">
            <a:extLst>
              <a:ext uri="{FF2B5EF4-FFF2-40B4-BE49-F238E27FC236}">
                <a16:creationId xmlns:a16="http://schemas.microsoft.com/office/drawing/2014/main" id="{85E86684-B5BC-305B-ED39-C805552A3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0490" y="3231210"/>
            <a:ext cx="3136349" cy="294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3C3B7-A511-9114-173C-F7F9AB5E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6DB1AF2-4700-E649-3AFC-919E7EF2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6B2AA11-9FC2-F893-29C1-D36C3AD6C867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Cadastro de fornecedores com práticas sustentáveis</a:t>
            </a:r>
            <a:endParaRPr lang="pt-BR" sz="1400"/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EFB1B4F-D8BC-E378-24BD-07E0E8987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D06F93B-FB4D-7029-5F8F-BC86C3558BD4}"/>
              </a:ext>
            </a:extLst>
          </p:cNvPr>
          <p:cNvSpPr txBox="1"/>
          <p:nvPr/>
        </p:nvSpPr>
        <p:spPr>
          <a:xfrm>
            <a:off x="1122938" y="2423589"/>
            <a:ext cx="832225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Em 2024, média de 67% das aquisições foram realizadas em fornecedores com práticas sustentáveis.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5022498-DEAB-BA08-9FD7-47399F826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89580"/>
              </p:ext>
            </p:extLst>
          </p:nvPr>
        </p:nvGraphicFramePr>
        <p:xfrm>
          <a:off x="1200199" y="4238142"/>
          <a:ext cx="816864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2254373368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3456700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Autorização de fornecedores processadas em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Fornecedores com práticas sustentáveis em suas operações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970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2.357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1.583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921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734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29DE-E05B-B529-0F1F-9F5FC851C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3E43BCF-3937-E58B-A7CE-04EBA057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F45596-24D1-8E2F-B77E-A026D65867B2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/>
                <a:ea typeface="ＭＳ Ｐゴシック"/>
                <a:cs typeface="Arial"/>
              </a:rPr>
              <a:t>TOP 5 de fornecedores com práticas sustentáveis</a:t>
            </a:r>
            <a:endParaRPr lang="pt-BR" sz="3200" b="1">
              <a:solidFill>
                <a:srgbClr val="001E38"/>
              </a:solidFill>
              <a:latin typeface="Arial"/>
              <a:cs typeface="Arial"/>
            </a:endParaRPr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2CE4C8EF-5CC4-021F-A43F-C64F3940B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4B63A62-6C24-C812-36F8-A3B35AD0E23C}"/>
              </a:ext>
            </a:extLst>
          </p:cNvPr>
          <p:cNvSpPr txBox="1"/>
          <p:nvPr/>
        </p:nvSpPr>
        <p:spPr>
          <a:xfrm>
            <a:off x="1122938" y="1790377"/>
            <a:ext cx="832225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Fornecedores com mais diagnóstico de práticas sustentáveis.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E3616C4-0B3C-1492-3F79-F7FC99F28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398970"/>
              </p:ext>
            </p:extLst>
          </p:nvPr>
        </p:nvGraphicFramePr>
        <p:xfrm>
          <a:off x="1243129" y="3064269"/>
          <a:ext cx="7117965" cy="2845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601">
                  <a:extLst>
                    <a:ext uri="{9D8B030D-6E8A-4147-A177-3AD203B41FA5}">
                      <a16:colId xmlns:a16="http://schemas.microsoft.com/office/drawing/2014/main" val="2254373368"/>
                    </a:ext>
                  </a:extLst>
                </a:gridCol>
                <a:gridCol w="5992364">
                  <a:extLst>
                    <a:ext uri="{9D8B030D-6E8A-4147-A177-3AD203B41FA5}">
                      <a16:colId xmlns:a16="http://schemas.microsoft.com/office/drawing/2014/main" val="3456700149"/>
                    </a:ext>
                  </a:extLst>
                </a:gridCol>
              </a:tblGrid>
              <a:tr h="722504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Ordem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Fornecedor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970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Nestlé Brasil Ltda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92108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 dirty="0" err="1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Pistacherie</a:t>
                      </a: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 Comercio de Produtos Alimentícios Ltda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422999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Camisa Dimona e Malhas Ltda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3322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The </a:t>
                      </a:r>
                      <a:r>
                        <a:rPr lang="pt-BR" sz="1800" b="1" kern="1200" dirty="0" err="1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Joker</a:t>
                      </a: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 Centro Automotivo Ltda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289111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kern="1200" dirty="0" err="1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Rioflux</a:t>
                      </a: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 Locações de Ventiladores e Equipamentos Ltda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6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390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D8215-61DA-0D4C-943F-A905B7E7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FBC77CC-4557-5F11-E5D8-5B1FFCA78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886F45-1CFB-249D-0BE9-FD4D83D8085C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/>
                <a:ea typeface="ＭＳ Ｐゴシック"/>
                <a:cs typeface="Arial"/>
              </a:rPr>
              <a:t>Práticas sustentáveis mais utilizadas pelos fornecedores</a:t>
            </a:r>
            <a:endParaRPr lang="pt-BR" sz="3200" b="1">
              <a:solidFill>
                <a:srgbClr val="001E38"/>
              </a:solidFill>
              <a:latin typeface="Arial"/>
              <a:cs typeface="Arial"/>
            </a:endParaRPr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510F099-1709-142B-4C8C-C17B9ED19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B7FF8C6-5A23-EB7B-C48E-647814B7EC10}"/>
              </a:ext>
            </a:extLst>
          </p:cNvPr>
          <p:cNvSpPr txBox="1"/>
          <p:nvPr/>
        </p:nvSpPr>
        <p:spPr>
          <a:xfrm>
            <a:off x="1122938" y="1715251"/>
            <a:ext cx="83222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10 principais práticas sustentáveis levantadas: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973E1B5-E09F-14F6-2F8F-E19F083D0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260275"/>
              </p:ext>
            </p:extLst>
          </p:nvPr>
        </p:nvGraphicFramePr>
        <p:xfrm>
          <a:off x="1200199" y="2463254"/>
          <a:ext cx="8168638" cy="4079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9589">
                  <a:extLst>
                    <a:ext uri="{9D8B030D-6E8A-4147-A177-3AD203B41FA5}">
                      <a16:colId xmlns:a16="http://schemas.microsoft.com/office/drawing/2014/main" val="2254373368"/>
                    </a:ext>
                  </a:extLst>
                </a:gridCol>
                <a:gridCol w="1469049">
                  <a:extLst>
                    <a:ext uri="{9D8B030D-6E8A-4147-A177-3AD203B41FA5}">
                      <a16:colId xmlns:a16="http://schemas.microsoft.com/office/drawing/2014/main" val="3456700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Tipo de prática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Percentual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970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Coleta seletiva ou manejo de resíduos sólidos/orgânicos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14%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6992108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Uso de iluminação de LED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13%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3120373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Reaproveitamento de sobras de material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11%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614433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Redução no consumo de papel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12%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479064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Desligamento de equipamentos eletrônicos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10%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030567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Uso de energias renováveis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7%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5472834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Ações sociais junto a comunidade local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6%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850343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Geração de emprego em comunidades carentes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5%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1278549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Certificação ambiental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5%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871258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Aproveitamento da água da chuva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pt-BR" sz="1800" b="1" kern="1200" dirty="0">
                          <a:solidFill>
                            <a:srgbClr val="1D5EFF"/>
                          </a:solidFill>
                          <a:latin typeface="Arial"/>
                          <a:ea typeface="ＭＳ Ｐゴシック"/>
                          <a:cs typeface="Arial"/>
                        </a:rPr>
                        <a:t>3%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65505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07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0C108-B9E4-4104-C2BE-B5414C528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F505B69-B412-D7F9-D240-BF9702198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A94D421-1119-FBEE-083F-585BB469077E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Prática de economia circular com os uniformes</a:t>
            </a:r>
            <a:endParaRPr lang="pt-BR" sz="1400"/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18E308C-D026-E605-1200-B80FD0746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55636A-0E47-43F4-2D2B-DB3EBC5A4025}"/>
              </a:ext>
            </a:extLst>
          </p:cNvPr>
          <p:cNvSpPr txBox="1"/>
          <p:nvPr/>
        </p:nvSpPr>
        <p:spPr>
          <a:xfrm>
            <a:off x="1124560" y="2499007"/>
            <a:ext cx="629247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A vida útil dos uniformes de jovens aprendizes, médicos e de manutenção que não serão mais usados pela CNC são prolongados, através de doação para ONGs.</a:t>
            </a:r>
            <a:r>
              <a:rPr lang="pt-BR" sz="2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pt-BR" sz="2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135 itens doados, sendo 102 jalecos, 14 camisas, 13 camisas Polo e 06 agasalhos de Jovens Aprendizes.</a:t>
            </a:r>
          </a:p>
        </p:txBody>
      </p:sp>
      <p:pic>
        <p:nvPicPr>
          <p:cNvPr id="4" name="Imagem 3" descr="Mulher em pé com guarda-chuva&#10;&#10;O conteúdo gerado por IA pode estar incorreto.">
            <a:extLst>
              <a:ext uri="{FF2B5EF4-FFF2-40B4-BE49-F238E27FC236}">
                <a16:creationId xmlns:a16="http://schemas.microsoft.com/office/drawing/2014/main" id="{67B71169-DE6A-14FA-6430-338FA0311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4388" y="1716066"/>
            <a:ext cx="4114800" cy="4114800"/>
          </a:xfrm>
          <a:prstGeom prst="rect">
            <a:avLst/>
          </a:prstGeom>
        </p:spPr>
      </p:pic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FCECA07-7F27-AF21-CD8E-D94B1AE7A8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5" t="519" r="3543" b="1149"/>
          <a:stretch/>
        </p:blipFill>
        <p:spPr>
          <a:xfrm>
            <a:off x="7644388" y="1714500"/>
            <a:ext cx="4121707" cy="7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BACB-B097-C848-19D0-E2ADC316B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C3C91D03-637C-A8BB-20FE-63F5FE455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FF4F83F-2276-BD11-F23E-BE538C8EA6C9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10373662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Prática de economia circular com bens patrimoniais</a:t>
            </a: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AE50636-5231-40FE-B4A2-39B8A6567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3C30343-6CC3-5353-AE15-F30E4BDEB299}"/>
              </a:ext>
            </a:extLst>
          </p:cNvPr>
          <p:cNvSpPr txBox="1"/>
          <p:nvPr/>
        </p:nvSpPr>
        <p:spPr>
          <a:xfrm>
            <a:off x="1232991" y="1798925"/>
            <a:ext cx="9726018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A vida útil dos bens patrimoniais baixados é prolongada, através de doação, ou seja, os materiais são reutilizados pela instituição que recebe. Quando o bem não é mais passível de uso encaminha-se para a reciclagem. No ano de 2024, a CNC  doou 612 itens baixados, tais como: móveis, máquinas, aparelhos, utensílios e veículos, tanto para a Cooperativa Popular Amigos do Meio Ambiente – COOPAMA, quanto para entidades do Sistema Comércio: Fecomércio-GO, Fecomércio-RR e Fecomércio-AM. Os itens tiveram um destino consciente no pós- consumo encaminhados para reciclagem junto a </a:t>
            </a:r>
            <a:r>
              <a:rPr lang="pt-BR" sz="2400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Coopama</a:t>
            </a:r>
            <a:r>
              <a:rPr lang="pt-BR" sz="2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 e para reuso junto às Federações citadas.</a:t>
            </a:r>
          </a:p>
        </p:txBody>
      </p:sp>
    </p:spTree>
    <p:extLst>
      <p:ext uri="{BB962C8B-B14F-4D97-AF65-F5344CB8AC3E}">
        <p14:creationId xmlns:p14="http://schemas.microsoft.com/office/powerpoint/2010/main" val="1049571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583DB-95CA-B429-DDE8-A9B7C729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71DECAE-B9BD-D458-C0BF-81912F2B3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D86D8F1-592A-F3B7-7C09-328E6163865C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10589686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Prática de economia circular com bens patrimoniais</a:t>
            </a: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2FB9A596-5A36-B273-0819-AFECD34B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AA0E85D-3C22-D271-E75C-DEBCC9A36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155" y="3483979"/>
            <a:ext cx="4020275" cy="29959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BDA8941-BEB3-9DB4-60A6-6B3104116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882" y="1359541"/>
            <a:ext cx="3460832" cy="2639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AB80410-B9AB-2B7D-4989-D4F74B472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597" y="1714018"/>
            <a:ext cx="2275873" cy="30344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07A822-0654-D94B-D17B-B57CF65BE3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7769" y="3476745"/>
            <a:ext cx="2401266" cy="3237054"/>
          </a:xfrm>
          <a:prstGeom prst="rect">
            <a:avLst/>
          </a:prstGeom>
        </p:spPr>
      </p:pic>
      <p:pic>
        <p:nvPicPr>
          <p:cNvPr id="7" name="Imagem 6" descr="Carro parado em estacionamento&#10;&#10;O conteúdo gerado por IA pode estar incorreto.">
            <a:extLst>
              <a:ext uri="{FF2B5EF4-FFF2-40B4-BE49-F238E27FC236}">
                <a16:creationId xmlns:a16="http://schemas.microsoft.com/office/drawing/2014/main" id="{44FB98AD-EECA-E7C3-18BF-A29D34C83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65" t="8615" r="1403" b="22946"/>
          <a:stretch/>
        </p:blipFill>
        <p:spPr>
          <a:xfrm>
            <a:off x="9168881" y="2292272"/>
            <a:ext cx="2636842" cy="2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2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54511BEE-900D-405F-848D-E8107533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7" y="-3358"/>
            <a:ext cx="1003488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C478FB1-B912-45E6-BCF2-C708826AF7CB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Sustentabilidade na CNC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EAB6FE9-96A7-C294-6AF9-28787442D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E95A0C8-497B-4BD6-B287-6AE1ED3E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80" y="1710305"/>
            <a:ext cx="8545860" cy="45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28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Valor do Planejamento Estratégico CNC 2023-2026</a:t>
            </a:r>
          </a:p>
          <a:p>
            <a:pPr eaLnBrk="1" hangingPunct="1">
              <a:lnSpc>
                <a:spcPct val="150000"/>
              </a:lnSpc>
            </a:pPr>
            <a:endParaRPr lang="pt-BR" altLang="en-US" sz="2800">
              <a:solidFill>
                <a:schemeClr val="bg1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altLang="en-US" sz="28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"Considerar o equilíbrio entre o bem-estar social e econômico, o desenvolvimento sustentável, o respeito à sociedade, e a saúde e segurança da força de trabalho, aspectos inegociáveis na execução da nossa missão empresarial". </a:t>
            </a:r>
            <a:endParaRPr lang="en-US" altLang="en-US" sz="2800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31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C4E2-8534-1C55-154D-1A368219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2F52D192-95F1-3327-0734-3B421F2FC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437C8B35-52E5-DE7C-4982-FC7DF46AB7A6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Fórum de Sustentabilidade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A191951-774E-6333-3BFB-38621C50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3617BF3-EA38-0B1C-034D-78F05A0A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94" y="1332144"/>
            <a:ext cx="5548660" cy="521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Diretoria Corporativa (DC) realizou o 1º Fórum de Sustentabilidade da CNC para espaço contínuo de aprendizagem no tema. Foram abordados:</a:t>
            </a:r>
            <a:endParaRPr lang="pt-BR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governança para a sustentabilidade;</a:t>
            </a:r>
            <a:endParaRPr lang="pt-BR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Apresentado o que está sendo feito internamente, para as federações e empresas;</a:t>
            </a:r>
            <a:endParaRPr lang="pt-BR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Representações no tema de meio ambiente e sustentabilidade, liderado pela AGR;</a:t>
            </a:r>
            <a:endParaRPr lang="pt-BR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Na gestão de resíduos e coleta seletiva, foi lançada a campanha "Jogue Certo" para melhorar os descartes no dia a dia. E as comunidades "Santa Ajuda" e "Brechó" para aplicação da reutilização de materiais tanto de escritório como pessoais. </a:t>
            </a:r>
            <a:endParaRPr lang="pt-BR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B2FA0E-7201-9E4F-210C-55EEACFA5E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921" r="16970" b="2293"/>
          <a:stretch>
            <a:fillRect/>
          </a:stretch>
        </p:blipFill>
        <p:spPr>
          <a:xfrm>
            <a:off x="6872302" y="-3293"/>
            <a:ext cx="2663420" cy="6868477"/>
          </a:xfrm>
          <a:prstGeom prst="rect">
            <a:avLst/>
          </a:prstGeom>
        </p:spPr>
      </p:pic>
      <p:pic>
        <p:nvPicPr>
          <p:cNvPr id="5" name="Imagem 4" descr="Tela de computador com imagem de pessoas em frente a televisão&#10;&#10;O conteúdo gerado por IA pode estar incorreto.">
            <a:extLst>
              <a:ext uri="{FF2B5EF4-FFF2-40B4-BE49-F238E27FC236}">
                <a16:creationId xmlns:a16="http://schemas.microsoft.com/office/drawing/2014/main" id="{5C69FE8F-85A7-16A6-C8FE-B50566C5DC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554" t="44" r="18357" b="3863"/>
          <a:stretch>
            <a:fillRect/>
          </a:stretch>
        </p:blipFill>
        <p:spPr>
          <a:xfrm>
            <a:off x="9522385" y="-10795"/>
            <a:ext cx="2665454" cy="68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9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C8C2-4880-39EF-F34B-EF95D260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B4A3ECBF-964B-2DF1-91D3-A1D96EFE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EBAC2C83-8217-2765-8DF8-4E52D936EDE4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Oficina Mesa Brasil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CEBD3B0-2157-2835-A7D8-3C4436251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8313236-90FF-B5D9-6D4E-8FA2486F4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59" y="1718092"/>
            <a:ext cx="5548660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Em parceria com o Sesc e o Programa Mesa Brasil, o Programa Ecos promoveu uma oficina sobre o aproveitamento integral dos alimentos e a redução do desperdício com foco na educação dos colaboradores do Rio de Janeiro e de Brasília.</a:t>
            </a:r>
            <a:b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</a:br>
            <a:b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</a:b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ação destacou a importância de utilizar todas as partes dos ingredientes, contribuindo para a sustentabilidade e a conscientização sobre o impacto do desperdício alimentar.</a:t>
            </a:r>
          </a:p>
        </p:txBody>
      </p:sp>
      <p:pic>
        <p:nvPicPr>
          <p:cNvPr id="2" name="Imagem 1" descr="Grupo de pessoas em pé posando para foto&#10;&#10;O conteúdo gerado por IA pode estar incorreto.">
            <a:extLst>
              <a:ext uri="{FF2B5EF4-FFF2-40B4-BE49-F238E27FC236}">
                <a16:creationId xmlns:a16="http://schemas.microsoft.com/office/drawing/2014/main" id="{28D2CBE4-3E0D-5478-C157-CC9A67BED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11" y="329548"/>
            <a:ext cx="4918364" cy="2755060"/>
          </a:xfrm>
          <a:prstGeom prst="rect">
            <a:avLst/>
          </a:prstGeom>
        </p:spPr>
      </p:pic>
      <p:pic>
        <p:nvPicPr>
          <p:cNvPr id="6" name="Imagem 5" descr="Pessoas cozinhando na cozinha">
            <a:extLst>
              <a:ext uri="{FF2B5EF4-FFF2-40B4-BE49-F238E27FC236}">
                <a16:creationId xmlns:a16="http://schemas.microsoft.com/office/drawing/2014/main" id="{4F4399C2-3710-04A0-C81C-695FE70A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848" y="3285507"/>
            <a:ext cx="2511137" cy="3344883"/>
          </a:xfrm>
          <a:prstGeom prst="rect">
            <a:avLst/>
          </a:prstGeom>
        </p:spPr>
      </p:pic>
      <p:pic>
        <p:nvPicPr>
          <p:cNvPr id="8" name="Imagem 7" descr="Uma imagem contendo no interior, mesa, frente, computador&#10;&#10;O conteúdo gerado por IA pode estar incorreto.">
            <a:extLst>
              <a:ext uri="{FF2B5EF4-FFF2-40B4-BE49-F238E27FC236}">
                <a16:creationId xmlns:a16="http://schemas.microsoft.com/office/drawing/2014/main" id="{F722C7A1-6829-17AC-FE4B-9CE3786403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08" t="23204" r="31002" b="21821"/>
          <a:stretch>
            <a:fillRect/>
          </a:stretch>
        </p:blipFill>
        <p:spPr>
          <a:xfrm>
            <a:off x="9952214" y="3429678"/>
            <a:ext cx="1874548" cy="21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50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C6CC4-4BB9-F8D7-C44F-C1D3289C6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792DBA7F-7B64-CE8B-DC60-E8D57A591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35E6C6F9-4B48-4584-1B4D-B5E2A7FAFC3A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Prêmio Frotas 2024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A7CF097-D748-0947-FE76-1FF702C1F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C80B4E4-1E28-9365-66D1-8C1F1A015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039" y="381000"/>
            <a:ext cx="417195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F28B9-5082-FFAE-9014-EDC8FE9A7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59" y="1460793"/>
            <a:ext cx="5548660" cy="502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CNC recebeu o prêmio Frotas 2024 pela iniciativa de substituição de 80% da frota do Rio para carros híbridos, em 2023. </a:t>
            </a:r>
            <a:endParaRPr lang="pt-BR" dirty="0"/>
          </a:p>
          <a:p>
            <a:pPr>
              <a:lnSpc>
                <a:spcPct val="150000"/>
              </a:lnSpc>
            </a:pPr>
            <a:endParaRPr lang="pt-BR"/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frota conta agora com carros híbridos de motor regenerativo de baixo consumo e com o uso do etanol em substituição a gasolina em todos os veículos com tecnologia Flex. </a:t>
            </a: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Além disso, é feita a compensação de CO₂ da frota que abastece com combustível fóssil pelo parceiro </a:t>
            </a:r>
            <a:r>
              <a:rPr lang="pt-BR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Ticklog</a:t>
            </a: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no programa </a:t>
            </a:r>
            <a:r>
              <a:rPr lang="pt-BR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Good</a:t>
            </a: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for Move.</a:t>
            </a:r>
            <a:endParaRPr lang="pt-BR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32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6FE5F-A42D-AB03-81F3-23AE26C61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B6C60B1C-2997-5226-A984-F6253E001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70F1477-C767-3AA2-E73B-281237D6FA47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Ação Social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396822F-54DF-5560-94EB-ADBCF318D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B6F657C-D10E-F56F-EFA0-FA7369A3024B}"/>
              </a:ext>
            </a:extLst>
          </p:cNvPr>
          <p:cNvSpPr/>
          <p:nvPr/>
        </p:nvSpPr>
        <p:spPr>
          <a:xfrm>
            <a:off x="897553" y="5584317"/>
            <a:ext cx="4766410" cy="508979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AC09CCE-048A-D5C9-B94B-CBBA23880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01" y="1608424"/>
            <a:ext cx="5548660" cy="321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3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No mês do Dia Internacional da Mulher, foi realizada a Campanha "Inspiração que transforma", em parceria com o Sesc Mesa Brasil Rio e Brasília, para doação de absorventes às mulheres em situação de vulnerabilidade social.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4A1FFF-E039-4136-ED0F-04919D7028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9" t="43" r="169" b="9179"/>
          <a:stretch/>
        </p:blipFill>
        <p:spPr>
          <a:xfrm>
            <a:off x="6871577" y="-65"/>
            <a:ext cx="6307337" cy="68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C743C-CC45-1C28-5486-3C301581D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C5DD4BEB-A64C-D288-F83D-4D33F47B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4D81880-7E8D-428C-4D4F-9770CDB70750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Ação Social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868FB20-4554-68FD-5EBC-5C99CD9B0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1B72F81-38C1-A1E5-6840-E0DC83708CE2}"/>
              </a:ext>
            </a:extLst>
          </p:cNvPr>
          <p:cNvSpPr/>
          <p:nvPr/>
        </p:nvSpPr>
        <p:spPr>
          <a:xfrm>
            <a:off x="897553" y="5584317"/>
            <a:ext cx="4766410" cy="508979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A9A807F-EC71-08AD-E4A3-BD512F899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01" y="1375037"/>
            <a:ext cx="5548660" cy="374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mês do Dia Nacional da Gentileza, realizamos a Campanha “Coração Solidário, mantém o coração aquecido”, em parceria com o Sesc Mesa Brasil Rio e Brasília, para doação de agasalhos novos e usados à pessoas em situação de vulnerabilidade social.</a:t>
            </a: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CDD2E427-537C-0CD0-F651-134BE996F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8934" y="-4025"/>
            <a:ext cx="5322865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5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F59F-6B33-7831-7621-B6D5764C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28CA5B45-A43F-5FBE-4942-72A9EE260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9E52F9F-06E9-C515-8015-4AFD36E4B945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Ação Social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5E01B0D-D75B-7E2D-101D-20FA3012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1550F61-90C9-0E0E-596F-29DAB9C45899}"/>
              </a:ext>
            </a:extLst>
          </p:cNvPr>
          <p:cNvSpPr/>
          <p:nvPr/>
        </p:nvSpPr>
        <p:spPr>
          <a:xfrm>
            <a:off x="897553" y="5584317"/>
            <a:ext cx="4766410" cy="508979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570AC33-3F95-5409-259A-BFA74FA21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01" y="1456788"/>
            <a:ext cx="5548660" cy="374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23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No mês do Dia Mundial da Gentileza, foi realizada a Campanha “A gentileza faz um Natal + solidário”, em parceria com o Sesc Mesa Brasil Rio e Brasília, para doação de alimentos não perecíveis à pessoas em situação de vulnerabilidade social.</a:t>
            </a:r>
            <a:endParaRPr lang="en-US" altLang="en-US" sz="23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6C18601E-9FFB-C61E-92DA-C5A4996ED5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7" t="-27" r="-353" b="41947"/>
          <a:stretch/>
        </p:blipFill>
        <p:spPr>
          <a:xfrm>
            <a:off x="6871577" y="-3293"/>
            <a:ext cx="6093308" cy="68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98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CB56-9E38-3CC1-DB60-4F5E09C03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F33FDDC7-FED3-BBB9-D22A-ECB221B98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7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D2009109-7BE6-C6F7-9CF0-A5876AF60B68}"/>
              </a:ext>
            </a:extLst>
          </p:cNvPr>
          <p:cNvSpPr txBox="1">
            <a:spLocks/>
          </p:cNvSpPr>
          <p:nvPr/>
        </p:nvSpPr>
        <p:spPr bwMode="auto">
          <a:xfrm>
            <a:off x="795620" y="411764"/>
            <a:ext cx="5773068" cy="7496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Energia solar Rio de Janeiro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755FE14-16E1-9648-B1EB-BD90C0D6D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C70CBF6-497B-5744-6C30-E1C6EA4F9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0" y="1496314"/>
            <a:ext cx="5548660" cy="461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Desde abril de 2024, 100% da energia elétrica utilizada no prédio do Rio é solar fotovoltaica proveniente da Usina Fotovoltaica Ubá, situada em </a:t>
            </a:r>
            <a:r>
              <a:rPr lang="pt-BR" altLang="en-US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Parapeúna</a:t>
            </a:r>
            <a:r>
              <a:rPr lang="pt-BR" altLang="en-US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, distrito do município de Valença e de propriedade da CNC. </a:t>
            </a:r>
            <a:endParaRPr lang="en-US" altLang="en-US" sz="1200" b="1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endParaRPr lang="pt-BR" altLang="en-US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altLang="en-US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 prédio opera com energia renovável e já implantou medidas de eficiência energética, tais como: climatização eficiente, películas de controle solar, iluminação LED e elevadores com regeneração.</a:t>
            </a:r>
            <a:endParaRPr lang="en-US" altLang="en-US" sz="1200" b="1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A6A516-F3B1-11E6-2DA3-07A56FDE26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83" r="-198" b="-347"/>
          <a:stretch>
            <a:fillRect/>
          </a:stretch>
        </p:blipFill>
        <p:spPr>
          <a:xfrm>
            <a:off x="6999947" y="2138796"/>
            <a:ext cx="5010531" cy="28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8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F51A-6CD7-3D6A-8F91-177E6E09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FA3E5545-7BE8-B4DF-D582-7752746C1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1B5F7F-0282-E0B0-200D-00808272D045}"/>
              </a:ext>
            </a:extLst>
          </p:cNvPr>
          <p:cNvSpPr txBox="1">
            <a:spLocks/>
          </p:cNvSpPr>
          <p:nvPr/>
        </p:nvSpPr>
        <p:spPr bwMode="auto">
          <a:xfrm>
            <a:off x="911424" y="5877272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endParaRPr lang="pt-BR" altLang="en-US" sz="3200">
              <a:solidFill>
                <a:srgbClr val="7E7F7F"/>
              </a:solidFill>
              <a:latin typeface="HelveticaNeueLT Pro 95 Blk" panose="020B0904020202020204" pitchFamily="34" charset="0"/>
              <a:ea typeface="ＭＳ Ｐゴシック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617C4B-FF39-86C0-749D-5EBFB6D97751}"/>
              </a:ext>
            </a:extLst>
          </p:cNvPr>
          <p:cNvSpPr txBox="1">
            <a:spLocks/>
          </p:cNvSpPr>
          <p:nvPr/>
        </p:nvSpPr>
        <p:spPr bwMode="auto">
          <a:xfrm>
            <a:off x="695400" y="4559679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r>
              <a:rPr lang="pt-BR" altLang="en-US" sz="4000" b="1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INICIATIVAS EXTERNAS</a:t>
            </a:r>
          </a:p>
        </p:txBody>
      </p:sp>
    </p:spTree>
    <p:extLst>
      <p:ext uri="{BB962C8B-B14F-4D97-AF65-F5344CB8AC3E}">
        <p14:creationId xmlns:p14="http://schemas.microsoft.com/office/powerpoint/2010/main" val="2037894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A9420-70F6-F772-5C2D-C232592CE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7612451C-EB98-BC1D-3A07-5606AAEF4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B38D1D1A-CB40-F8BB-B88A-DA1D130B6900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Documento COP 28</a:t>
            </a:r>
            <a:endParaRPr lang="pt-BR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9A99E70-E519-0855-3995-43E1FB26F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2" name="Imagem 1" descr="Interface gráfica do usuário, Aplicativo">
            <a:extLst>
              <a:ext uri="{FF2B5EF4-FFF2-40B4-BE49-F238E27FC236}">
                <a16:creationId xmlns:a16="http://schemas.microsoft.com/office/drawing/2014/main" id="{86C07A5B-1D92-98D6-464A-5B2706DD7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380" y="2051276"/>
            <a:ext cx="4861776" cy="2744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53668D-B39B-58F1-9319-389FD5DB9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05" y="1393194"/>
            <a:ext cx="5548660" cy="538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Em parceria com a Assessoria de Gestão das Representações (AGR), o Núcleo de Sustentabilidade (DC) participou das discussões e posterior redação do documento Contribuições do Sistema CNC-Sesc-Senac para a COP28 realizado através das reuniões do Grupo Técnico de Trabalho do Meio Ambiente (GTT-MA) da CNC, subgrupo de trabalho Acompanhamento da COP28. </a:t>
            </a:r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Foram quatro reuniões virtuais para monitorar ativamente as deliberações da conferência e discutir os impactos nos setores representados, pois este acompanhamento subsidia a construção de pareceres técnicos e de posicionamentos da CNC em relação à pauta ambiental. </a:t>
            </a:r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Saiba mais </a:t>
            </a: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aqui</a:t>
            </a: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04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E3DC8-780F-C39C-E470-21E8D1A88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02F2EBE-BE7D-5E5B-2DBA-CFF3DC83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680" t="2462" r="4479" b="-469"/>
          <a:stretch>
            <a:fillRect/>
          </a:stretch>
        </p:blipFill>
        <p:spPr>
          <a:xfrm>
            <a:off x="6569933" y="-3301"/>
            <a:ext cx="5614692" cy="68689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92BC8D-9424-D4FC-50AB-0803B31A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6" r="52755" b="-140"/>
          <a:stretch>
            <a:fillRect/>
          </a:stretch>
        </p:blipFill>
        <p:spPr>
          <a:xfrm>
            <a:off x="-2551" y="9838"/>
            <a:ext cx="5619310" cy="685654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63354E8-E804-C730-3437-011D573F58BC}"/>
              </a:ext>
            </a:extLst>
          </p:cNvPr>
          <p:cNvSpPr txBox="1"/>
          <p:nvPr/>
        </p:nvSpPr>
        <p:spPr>
          <a:xfrm>
            <a:off x="10099415" y="5892002"/>
            <a:ext cx="194900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300">
                <a:latin typeface="Arial"/>
                <a:ea typeface="ＭＳ Ｐゴシック"/>
                <a:cs typeface="Arial"/>
              </a:rPr>
              <a:t>Acesse o artigo </a:t>
            </a:r>
            <a:r>
              <a:rPr lang="pt-BR" sz="2300" dirty="0">
                <a:latin typeface="Arial"/>
                <a:ea typeface="ＭＳ Ｐゴシック"/>
                <a:cs typeface="Arial"/>
                <a:hlinkClick r:id="rId3"/>
              </a:rPr>
              <a:t>aqui.</a:t>
            </a:r>
            <a:endParaRPr lang="pt-BR" sz="23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CC2474-A9A2-AE1F-C783-AE5C310BCD84}"/>
              </a:ext>
            </a:extLst>
          </p:cNvPr>
          <p:cNvSpPr txBox="1"/>
          <p:nvPr/>
        </p:nvSpPr>
        <p:spPr>
          <a:xfrm>
            <a:off x="171951" y="5087072"/>
            <a:ext cx="145531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300" dirty="0">
                <a:latin typeface="Arial"/>
                <a:ea typeface="ＭＳ Ｐゴシック"/>
                <a:cs typeface="Arial"/>
              </a:rPr>
              <a:t>Acesse </a:t>
            </a:r>
            <a:r>
              <a:rPr lang="pt-BR" sz="2300" dirty="0">
                <a:latin typeface="Arial"/>
                <a:ea typeface="ＭＳ Ｐゴシック"/>
                <a:cs typeface="Arial"/>
                <a:hlinkClick r:id="rId4"/>
              </a:rPr>
              <a:t>aqui.</a:t>
            </a:r>
          </a:p>
        </p:txBody>
      </p:sp>
    </p:spTree>
    <p:extLst>
      <p:ext uri="{BB962C8B-B14F-4D97-AF65-F5344CB8AC3E}">
        <p14:creationId xmlns:p14="http://schemas.microsoft.com/office/powerpoint/2010/main" val="325890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283F3-DAA2-DCA8-6E71-4C89FD014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6737320E-C904-9410-C9EC-3EF9A9945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358"/>
            <a:ext cx="10035520" cy="686135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57E7740-0F8C-6725-7FE0-38BD704FBAC6}"/>
              </a:ext>
            </a:extLst>
          </p:cNvPr>
          <p:cNvSpPr/>
          <p:nvPr/>
        </p:nvSpPr>
        <p:spPr>
          <a:xfrm>
            <a:off x="1019039" y="5314468"/>
            <a:ext cx="4766410" cy="1048293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2B65A1D-48AE-6BAA-C72C-71740F848491}"/>
              </a:ext>
            </a:extLst>
          </p:cNvPr>
          <p:cNvSpPr txBox="1">
            <a:spLocks/>
          </p:cNvSpPr>
          <p:nvPr/>
        </p:nvSpPr>
        <p:spPr bwMode="auto">
          <a:xfrm>
            <a:off x="907380" y="330484"/>
            <a:ext cx="8399494" cy="7496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Diretrizes da Política de Sustentabilidade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7687DFC-2DCC-8111-210A-A1AD8C0AA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76" y="1715069"/>
            <a:ext cx="7905780" cy="348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alt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Conduzir todas as atividades com ética e transparência;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alt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Atuar de forma estratégica e colaborativa;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alt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Impactar positivamente a sociedade; 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alt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Conservar o meio ambiente;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alt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Buscar melhoria contínua nos resultados financeiros, sociais e ambientais;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alt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Realizar aquisições sustentáveis de produtos e serviços.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t-BR" altLang="pt-BR" sz="240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6774C86-3E9F-E819-C0A0-22ABD700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F86CE-C001-D36E-36B8-18D421C04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329" y="5504141"/>
            <a:ext cx="38225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altLang="pt-BR" b="1">
                <a:solidFill>
                  <a:srgbClr val="001E38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Ato Normativo:</a:t>
            </a:r>
          </a:p>
          <a:p>
            <a:r>
              <a:rPr lang="en-US" altLang="pt-BR" sz="2000">
                <a:solidFill>
                  <a:srgbClr val="001E38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Resolução CNC nº 630/2023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A630400-421C-A146-3B2F-86CD0C1880D6}"/>
              </a:ext>
            </a:extLst>
          </p:cNvPr>
          <p:cNvGrpSpPr/>
          <p:nvPr/>
        </p:nvGrpSpPr>
        <p:grpSpPr>
          <a:xfrm>
            <a:off x="1343030" y="5505091"/>
            <a:ext cx="539373" cy="583876"/>
            <a:chOff x="799595" y="4853312"/>
            <a:chExt cx="618133" cy="669135"/>
          </a:xfrm>
          <a:solidFill>
            <a:srgbClr val="1D5EFF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10D591F1-E0DC-E2D7-F51C-4099824854C4}"/>
                </a:ext>
              </a:extLst>
            </p:cNvPr>
            <p:cNvSpPr/>
            <p:nvPr/>
          </p:nvSpPr>
          <p:spPr>
            <a:xfrm>
              <a:off x="1020804" y="5401999"/>
              <a:ext cx="175560" cy="44722"/>
            </a:xfrm>
            <a:custGeom>
              <a:avLst/>
              <a:gdLst>
                <a:gd name="connsiteX0" fmla="*/ 154477 w 175560"/>
                <a:gd name="connsiteY0" fmla="*/ 0 h 44722"/>
                <a:gd name="connsiteX1" fmla="*/ 21084 w 175560"/>
                <a:gd name="connsiteY1" fmla="*/ 0 h 44722"/>
                <a:gd name="connsiteX2" fmla="*/ 39 w 175560"/>
                <a:gd name="connsiteY2" fmla="*/ 23678 h 44722"/>
                <a:gd name="connsiteX3" fmla="*/ 21084 w 175560"/>
                <a:gd name="connsiteY3" fmla="*/ 44723 h 44722"/>
                <a:gd name="connsiteX4" fmla="*/ 154477 w 175560"/>
                <a:gd name="connsiteY4" fmla="*/ 44723 h 44722"/>
                <a:gd name="connsiteX5" fmla="*/ 175521 w 175560"/>
                <a:gd name="connsiteY5" fmla="*/ 21044 h 44722"/>
                <a:gd name="connsiteX6" fmla="*/ 154477 w 175560"/>
                <a:gd name="connsiteY6" fmla="*/ 0 h 4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560" h="44722">
                  <a:moveTo>
                    <a:pt x="154477" y="0"/>
                  </a:moveTo>
                  <a:lnTo>
                    <a:pt x="21084" y="0"/>
                  </a:lnTo>
                  <a:cubicBezTo>
                    <a:pt x="8734" y="728"/>
                    <a:pt x="-688" y="11329"/>
                    <a:pt x="39" y="23678"/>
                  </a:cubicBezTo>
                  <a:cubicBezTo>
                    <a:pt x="708" y="35013"/>
                    <a:pt x="9750" y="44055"/>
                    <a:pt x="21084" y="44723"/>
                  </a:cubicBezTo>
                  <a:lnTo>
                    <a:pt x="154477" y="44723"/>
                  </a:lnTo>
                  <a:cubicBezTo>
                    <a:pt x="166827" y="43995"/>
                    <a:pt x="176249" y="33394"/>
                    <a:pt x="175521" y="21044"/>
                  </a:cubicBezTo>
                  <a:cubicBezTo>
                    <a:pt x="174853" y="9710"/>
                    <a:pt x="165811" y="667"/>
                    <a:pt x="154477" y="0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BBF51031-9BFB-893C-726F-B00AB6F32E10}"/>
                </a:ext>
              </a:extLst>
            </p:cNvPr>
            <p:cNvSpPr/>
            <p:nvPr/>
          </p:nvSpPr>
          <p:spPr>
            <a:xfrm>
              <a:off x="1060180" y="5477725"/>
              <a:ext cx="96808" cy="44722"/>
            </a:xfrm>
            <a:custGeom>
              <a:avLst/>
              <a:gdLst>
                <a:gd name="connsiteX0" fmla="*/ 48443 w 96808"/>
                <a:gd name="connsiteY0" fmla="*/ 44723 h 44722"/>
                <a:gd name="connsiteX1" fmla="*/ 96809 w 96808"/>
                <a:gd name="connsiteY1" fmla="*/ 0 h 44722"/>
                <a:gd name="connsiteX2" fmla="*/ 0 w 96808"/>
                <a:gd name="connsiteY2" fmla="*/ 0 h 44722"/>
                <a:gd name="connsiteX3" fmla="*/ 48443 w 96808"/>
                <a:gd name="connsiteY3" fmla="*/ 44723 h 4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08" h="44722">
                  <a:moveTo>
                    <a:pt x="48443" y="44723"/>
                  </a:moveTo>
                  <a:cubicBezTo>
                    <a:pt x="73751" y="44682"/>
                    <a:pt x="94791" y="25227"/>
                    <a:pt x="96809" y="0"/>
                  </a:cubicBezTo>
                  <a:lnTo>
                    <a:pt x="0" y="0"/>
                  </a:lnTo>
                  <a:cubicBezTo>
                    <a:pt x="2056" y="25239"/>
                    <a:pt x="23121" y="44686"/>
                    <a:pt x="48443" y="44723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0F1E4D42-F9EE-2C27-03DB-4981A1970DA9}"/>
                </a:ext>
              </a:extLst>
            </p:cNvPr>
            <p:cNvSpPr/>
            <p:nvPr/>
          </p:nvSpPr>
          <p:spPr>
            <a:xfrm>
              <a:off x="914618" y="4968956"/>
              <a:ext cx="387545" cy="402039"/>
            </a:xfrm>
            <a:custGeom>
              <a:avLst/>
              <a:gdLst>
                <a:gd name="connsiteX0" fmla="*/ 387545 w 387545"/>
                <a:gd name="connsiteY0" fmla="*/ 198036 h 402039"/>
                <a:gd name="connsiteX1" fmla="*/ 387545 w 387545"/>
                <a:gd name="connsiteY1" fmla="*/ 191370 h 402039"/>
                <a:gd name="connsiteX2" fmla="*/ 193773 w 387545"/>
                <a:gd name="connsiteY2" fmla="*/ 0 h 402039"/>
                <a:gd name="connsiteX3" fmla="*/ 193773 w 387545"/>
                <a:gd name="connsiteY3" fmla="*/ 0 h 402039"/>
                <a:gd name="connsiteX4" fmla="*/ 0 w 387545"/>
                <a:gd name="connsiteY4" fmla="*/ 191370 h 402039"/>
                <a:gd name="connsiteX5" fmla="*/ 0 w 387545"/>
                <a:gd name="connsiteY5" fmla="*/ 198036 h 402039"/>
                <a:gd name="connsiteX6" fmla="*/ 13487 w 387545"/>
                <a:gd name="connsiteY6" fmla="*/ 265081 h 402039"/>
                <a:gd name="connsiteX7" fmla="*/ 47126 w 387545"/>
                <a:gd name="connsiteY7" fmla="*/ 320190 h 402039"/>
                <a:gd name="connsiteX8" fmla="*/ 92468 w 387545"/>
                <a:gd name="connsiteY8" fmla="*/ 393824 h 402039"/>
                <a:gd name="connsiteX9" fmla="*/ 105800 w 387545"/>
                <a:gd name="connsiteY9" fmla="*/ 402040 h 402039"/>
                <a:gd name="connsiteX10" fmla="*/ 281745 w 387545"/>
                <a:gd name="connsiteY10" fmla="*/ 402040 h 402039"/>
                <a:gd name="connsiteX11" fmla="*/ 295077 w 387545"/>
                <a:gd name="connsiteY11" fmla="*/ 393824 h 402039"/>
                <a:gd name="connsiteX12" fmla="*/ 340420 w 387545"/>
                <a:gd name="connsiteY12" fmla="*/ 320190 h 402039"/>
                <a:gd name="connsiteX13" fmla="*/ 374059 w 387545"/>
                <a:gd name="connsiteY13" fmla="*/ 265081 h 402039"/>
                <a:gd name="connsiteX14" fmla="*/ 387545 w 387545"/>
                <a:gd name="connsiteY14" fmla="*/ 198036 h 402039"/>
                <a:gd name="connsiteX15" fmla="*/ 342900 w 387545"/>
                <a:gd name="connsiteY15" fmla="*/ 197338 h 402039"/>
                <a:gd name="connsiteX16" fmla="*/ 332591 w 387545"/>
                <a:gd name="connsiteY16" fmla="*/ 249424 h 402039"/>
                <a:gd name="connsiteX17" fmla="*/ 307478 w 387545"/>
                <a:gd name="connsiteY17" fmla="*/ 290349 h 402039"/>
                <a:gd name="connsiteX18" fmla="*/ 263531 w 387545"/>
                <a:gd name="connsiteY18" fmla="*/ 357162 h 402039"/>
                <a:gd name="connsiteX19" fmla="*/ 124015 w 387545"/>
                <a:gd name="connsiteY19" fmla="*/ 357162 h 402039"/>
                <a:gd name="connsiteX20" fmla="*/ 80454 w 387545"/>
                <a:gd name="connsiteY20" fmla="*/ 290116 h 402039"/>
                <a:gd name="connsiteX21" fmla="*/ 55341 w 387545"/>
                <a:gd name="connsiteY21" fmla="*/ 249192 h 402039"/>
                <a:gd name="connsiteX22" fmla="*/ 44645 w 387545"/>
                <a:gd name="connsiteY22" fmla="*/ 197106 h 402039"/>
                <a:gd name="connsiteX23" fmla="*/ 44645 w 387545"/>
                <a:gd name="connsiteY23" fmla="*/ 191525 h 402039"/>
                <a:gd name="connsiteX24" fmla="*/ 193540 w 387545"/>
                <a:gd name="connsiteY24" fmla="*/ 44258 h 402039"/>
                <a:gd name="connsiteX25" fmla="*/ 193540 w 387545"/>
                <a:gd name="connsiteY25" fmla="*/ 44258 h 402039"/>
                <a:gd name="connsiteX26" fmla="*/ 342435 w 387545"/>
                <a:gd name="connsiteY26" fmla="*/ 191525 h 40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545" h="402039">
                  <a:moveTo>
                    <a:pt x="387545" y="198036"/>
                  </a:moveTo>
                  <a:lnTo>
                    <a:pt x="387545" y="191370"/>
                  </a:lnTo>
                  <a:cubicBezTo>
                    <a:pt x="385570" y="85573"/>
                    <a:pt x="299586" y="654"/>
                    <a:pt x="193773" y="0"/>
                  </a:cubicBezTo>
                  <a:lnTo>
                    <a:pt x="193773" y="0"/>
                  </a:lnTo>
                  <a:cubicBezTo>
                    <a:pt x="87960" y="654"/>
                    <a:pt x="1975" y="85573"/>
                    <a:pt x="0" y="191370"/>
                  </a:cubicBezTo>
                  <a:lnTo>
                    <a:pt x="0" y="198036"/>
                  </a:lnTo>
                  <a:cubicBezTo>
                    <a:pt x="708" y="220981"/>
                    <a:pt x="5268" y="243646"/>
                    <a:pt x="13487" y="265081"/>
                  </a:cubicBezTo>
                  <a:cubicBezTo>
                    <a:pt x="21331" y="285305"/>
                    <a:pt x="32723" y="303968"/>
                    <a:pt x="47126" y="320190"/>
                  </a:cubicBezTo>
                  <a:cubicBezTo>
                    <a:pt x="64875" y="339490"/>
                    <a:pt x="84252" y="377082"/>
                    <a:pt x="92468" y="393824"/>
                  </a:cubicBezTo>
                  <a:cubicBezTo>
                    <a:pt x="94981" y="398881"/>
                    <a:pt x="100153" y="402067"/>
                    <a:pt x="105800" y="402040"/>
                  </a:cubicBezTo>
                  <a:lnTo>
                    <a:pt x="281745" y="402040"/>
                  </a:lnTo>
                  <a:cubicBezTo>
                    <a:pt x="287393" y="402067"/>
                    <a:pt x="292564" y="398881"/>
                    <a:pt x="295077" y="393824"/>
                  </a:cubicBezTo>
                  <a:cubicBezTo>
                    <a:pt x="303293" y="377082"/>
                    <a:pt x="322670" y="339567"/>
                    <a:pt x="340420" y="320190"/>
                  </a:cubicBezTo>
                  <a:cubicBezTo>
                    <a:pt x="354823" y="303968"/>
                    <a:pt x="366214" y="285305"/>
                    <a:pt x="374059" y="265081"/>
                  </a:cubicBezTo>
                  <a:cubicBezTo>
                    <a:pt x="382278" y="243646"/>
                    <a:pt x="386837" y="220981"/>
                    <a:pt x="387545" y="198036"/>
                  </a:cubicBezTo>
                  <a:close/>
                  <a:moveTo>
                    <a:pt x="342900" y="197338"/>
                  </a:moveTo>
                  <a:cubicBezTo>
                    <a:pt x="342349" y="215149"/>
                    <a:pt x="338867" y="232747"/>
                    <a:pt x="332591" y="249424"/>
                  </a:cubicBezTo>
                  <a:cubicBezTo>
                    <a:pt x="326706" y="264443"/>
                    <a:pt x="318203" y="278299"/>
                    <a:pt x="307478" y="290349"/>
                  </a:cubicBezTo>
                  <a:cubicBezTo>
                    <a:pt x="290274" y="310830"/>
                    <a:pt x="275524" y="333253"/>
                    <a:pt x="263531" y="357162"/>
                  </a:cubicBezTo>
                  <a:lnTo>
                    <a:pt x="124015" y="357162"/>
                  </a:lnTo>
                  <a:cubicBezTo>
                    <a:pt x="112159" y="333191"/>
                    <a:pt x="97539" y="310690"/>
                    <a:pt x="80454" y="290116"/>
                  </a:cubicBezTo>
                  <a:cubicBezTo>
                    <a:pt x="69729" y="278067"/>
                    <a:pt x="61227" y="264211"/>
                    <a:pt x="55341" y="249192"/>
                  </a:cubicBezTo>
                  <a:cubicBezTo>
                    <a:pt x="48935" y="232536"/>
                    <a:pt x="45320" y="214938"/>
                    <a:pt x="44645" y="197106"/>
                  </a:cubicBezTo>
                  <a:lnTo>
                    <a:pt x="44645" y="191525"/>
                  </a:lnTo>
                  <a:cubicBezTo>
                    <a:pt x="46033" y="110140"/>
                    <a:pt x="112145" y="44751"/>
                    <a:pt x="193540" y="44258"/>
                  </a:cubicBezTo>
                  <a:lnTo>
                    <a:pt x="193540" y="44258"/>
                  </a:lnTo>
                  <a:cubicBezTo>
                    <a:pt x="274936" y="44751"/>
                    <a:pt x="341047" y="110140"/>
                    <a:pt x="342435" y="191525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D722E63-0E65-FD23-E837-B03474C9D8C4}"/>
                </a:ext>
              </a:extLst>
            </p:cNvPr>
            <p:cNvSpPr/>
            <p:nvPr/>
          </p:nvSpPr>
          <p:spPr>
            <a:xfrm>
              <a:off x="1094594" y="4853312"/>
              <a:ext cx="31003" cy="85259"/>
            </a:xfrm>
            <a:custGeom>
              <a:avLst/>
              <a:gdLst>
                <a:gd name="connsiteX0" fmla="*/ 15502 w 31003"/>
                <a:gd name="connsiteY0" fmla="*/ 85260 h 85259"/>
                <a:gd name="connsiteX1" fmla="*/ 31004 w 31003"/>
                <a:gd name="connsiteY1" fmla="*/ 69758 h 85259"/>
                <a:gd name="connsiteX2" fmla="*/ 31004 w 31003"/>
                <a:gd name="connsiteY2" fmla="*/ 15502 h 85259"/>
                <a:gd name="connsiteX3" fmla="*/ 15502 w 31003"/>
                <a:gd name="connsiteY3" fmla="*/ 0 h 85259"/>
                <a:gd name="connsiteX4" fmla="*/ 0 w 31003"/>
                <a:gd name="connsiteY4" fmla="*/ 15502 h 85259"/>
                <a:gd name="connsiteX5" fmla="*/ 0 w 31003"/>
                <a:gd name="connsiteY5" fmla="*/ 69758 h 85259"/>
                <a:gd name="connsiteX6" fmla="*/ 15502 w 31003"/>
                <a:gd name="connsiteY6" fmla="*/ 85260 h 8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03" h="85259">
                  <a:moveTo>
                    <a:pt x="15502" y="85260"/>
                  </a:moveTo>
                  <a:cubicBezTo>
                    <a:pt x="24063" y="85260"/>
                    <a:pt x="31004" y="78320"/>
                    <a:pt x="31004" y="69758"/>
                  </a:cubicBezTo>
                  <a:lnTo>
                    <a:pt x="31004" y="15502"/>
                  </a:lnTo>
                  <a:cubicBezTo>
                    <a:pt x="31004" y="6940"/>
                    <a:pt x="24063" y="0"/>
                    <a:pt x="15502" y="0"/>
                  </a:cubicBezTo>
                  <a:cubicBezTo>
                    <a:pt x="6940" y="0"/>
                    <a:pt x="0" y="6940"/>
                    <a:pt x="0" y="15502"/>
                  </a:cubicBezTo>
                  <a:lnTo>
                    <a:pt x="0" y="69758"/>
                  </a:lnTo>
                  <a:cubicBezTo>
                    <a:pt x="0" y="78320"/>
                    <a:pt x="6940" y="85260"/>
                    <a:pt x="15502" y="85260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CFFAEFB9-0B5B-6C2E-1C44-B513F91BF9B6}"/>
                </a:ext>
              </a:extLst>
            </p:cNvPr>
            <p:cNvSpPr/>
            <p:nvPr/>
          </p:nvSpPr>
          <p:spPr>
            <a:xfrm>
              <a:off x="883767" y="4942327"/>
              <a:ext cx="68764" cy="68883"/>
            </a:xfrm>
            <a:custGeom>
              <a:avLst/>
              <a:gdLst>
                <a:gd name="connsiteX0" fmla="*/ 42400 w 68764"/>
                <a:gd name="connsiteY0" fmla="*/ 64376 h 68883"/>
                <a:gd name="connsiteX1" fmla="*/ 64257 w 68764"/>
                <a:gd name="connsiteY1" fmla="*/ 64376 h 68883"/>
                <a:gd name="connsiteX2" fmla="*/ 64257 w 68764"/>
                <a:gd name="connsiteY2" fmla="*/ 42518 h 68883"/>
                <a:gd name="connsiteX3" fmla="*/ 25890 w 68764"/>
                <a:gd name="connsiteY3" fmla="*/ 3996 h 68883"/>
                <a:gd name="connsiteX4" fmla="*/ 3996 w 68764"/>
                <a:gd name="connsiteY4" fmla="*/ 5113 h 68883"/>
                <a:gd name="connsiteX5" fmla="*/ 4033 w 68764"/>
                <a:gd name="connsiteY5" fmla="*/ 25931 h 6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764" h="68883">
                  <a:moveTo>
                    <a:pt x="42400" y="64376"/>
                  </a:moveTo>
                  <a:cubicBezTo>
                    <a:pt x="48446" y="70386"/>
                    <a:pt x="58211" y="70386"/>
                    <a:pt x="64257" y="64376"/>
                  </a:cubicBezTo>
                  <a:cubicBezTo>
                    <a:pt x="70268" y="58329"/>
                    <a:pt x="70268" y="48565"/>
                    <a:pt x="64257" y="42518"/>
                  </a:cubicBezTo>
                  <a:lnTo>
                    <a:pt x="25890" y="3996"/>
                  </a:lnTo>
                  <a:cubicBezTo>
                    <a:pt x="19536" y="-1741"/>
                    <a:pt x="9734" y="-1241"/>
                    <a:pt x="3996" y="5113"/>
                  </a:cubicBezTo>
                  <a:cubicBezTo>
                    <a:pt x="-1346" y="11030"/>
                    <a:pt x="-1330" y="20033"/>
                    <a:pt x="4033" y="25931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0364A2E7-22AF-FB33-D672-31998E3CE8C6}"/>
                </a:ext>
              </a:extLst>
            </p:cNvPr>
            <p:cNvSpPr/>
            <p:nvPr/>
          </p:nvSpPr>
          <p:spPr>
            <a:xfrm>
              <a:off x="1267505" y="4946349"/>
              <a:ext cx="68031" cy="67888"/>
            </a:xfrm>
            <a:custGeom>
              <a:avLst/>
              <a:gdLst>
                <a:gd name="connsiteX0" fmla="*/ 15824 w 68031"/>
                <a:gd name="connsiteY0" fmla="*/ 67872 h 67888"/>
                <a:gd name="connsiteX1" fmla="*/ 26830 w 68031"/>
                <a:gd name="connsiteY1" fmla="*/ 63299 h 67888"/>
                <a:gd name="connsiteX2" fmla="*/ 65120 w 68031"/>
                <a:gd name="connsiteY2" fmla="*/ 24544 h 67888"/>
                <a:gd name="connsiteX3" fmla="*/ 61571 w 68031"/>
                <a:gd name="connsiteY3" fmla="*/ 2911 h 67888"/>
                <a:gd name="connsiteX4" fmla="*/ 43262 w 68031"/>
                <a:gd name="connsiteY4" fmla="*/ 3074 h 67888"/>
                <a:gd name="connsiteX5" fmla="*/ 4508 w 68031"/>
                <a:gd name="connsiteY5" fmla="*/ 41829 h 67888"/>
                <a:gd name="connsiteX6" fmla="*/ 4508 w 68031"/>
                <a:gd name="connsiteY6" fmla="*/ 63687 h 67888"/>
                <a:gd name="connsiteX7" fmla="*/ 15824 w 68031"/>
                <a:gd name="connsiteY7" fmla="*/ 67872 h 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31" h="67888">
                  <a:moveTo>
                    <a:pt x="15824" y="67872"/>
                  </a:moveTo>
                  <a:cubicBezTo>
                    <a:pt x="19955" y="67875"/>
                    <a:pt x="23917" y="66229"/>
                    <a:pt x="26830" y="63299"/>
                  </a:cubicBezTo>
                  <a:lnTo>
                    <a:pt x="65120" y="24544"/>
                  </a:lnTo>
                  <a:cubicBezTo>
                    <a:pt x="70114" y="17590"/>
                    <a:pt x="68525" y="7905"/>
                    <a:pt x="61571" y="2911"/>
                  </a:cubicBezTo>
                  <a:cubicBezTo>
                    <a:pt x="56084" y="-1030"/>
                    <a:pt x="48678" y="-964"/>
                    <a:pt x="43262" y="3074"/>
                  </a:cubicBezTo>
                  <a:lnTo>
                    <a:pt x="4508" y="41829"/>
                  </a:lnTo>
                  <a:cubicBezTo>
                    <a:pt x="-1503" y="47875"/>
                    <a:pt x="-1503" y="57640"/>
                    <a:pt x="4508" y="63687"/>
                  </a:cubicBezTo>
                  <a:cubicBezTo>
                    <a:pt x="7560" y="66553"/>
                    <a:pt x="11641" y="68063"/>
                    <a:pt x="15824" y="67872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1C005280-201A-4BBB-933A-42A5F6825B5F}"/>
                </a:ext>
              </a:extLst>
            </p:cNvPr>
            <p:cNvSpPr/>
            <p:nvPr/>
          </p:nvSpPr>
          <p:spPr>
            <a:xfrm>
              <a:off x="799595" y="5143971"/>
              <a:ext cx="85259" cy="31003"/>
            </a:xfrm>
            <a:custGeom>
              <a:avLst/>
              <a:gdLst>
                <a:gd name="connsiteX0" fmla="*/ 69758 w 85259"/>
                <a:gd name="connsiteY0" fmla="*/ 0 h 31003"/>
                <a:gd name="connsiteX1" fmla="*/ 15502 w 85259"/>
                <a:gd name="connsiteY1" fmla="*/ 0 h 31003"/>
                <a:gd name="connsiteX2" fmla="*/ 0 w 85259"/>
                <a:gd name="connsiteY2" fmla="*/ 15502 h 31003"/>
                <a:gd name="connsiteX3" fmla="*/ 15502 w 85259"/>
                <a:gd name="connsiteY3" fmla="*/ 31004 h 31003"/>
                <a:gd name="connsiteX4" fmla="*/ 69758 w 85259"/>
                <a:gd name="connsiteY4" fmla="*/ 31004 h 31003"/>
                <a:gd name="connsiteX5" fmla="*/ 85260 w 85259"/>
                <a:gd name="connsiteY5" fmla="*/ 15502 h 31003"/>
                <a:gd name="connsiteX6" fmla="*/ 69758 w 85259"/>
                <a:gd name="connsiteY6" fmla="*/ 0 h 3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59" h="31003">
                  <a:moveTo>
                    <a:pt x="69758" y="0"/>
                  </a:moveTo>
                  <a:lnTo>
                    <a:pt x="15502" y="0"/>
                  </a:lnTo>
                  <a:cubicBezTo>
                    <a:pt x="6940" y="0"/>
                    <a:pt x="0" y="6940"/>
                    <a:pt x="0" y="15502"/>
                  </a:cubicBezTo>
                  <a:cubicBezTo>
                    <a:pt x="0" y="24063"/>
                    <a:pt x="6940" y="31004"/>
                    <a:pt x="15502" y="31004"/>
                  </a:cubicBezTo>
                  <a:lnTo>
                    <a:pt x="69758" y="31004"/>
                  </a:lnTo>
                  <a:cubicBezTo>
                    <a:pt x="78320" y="31004"/>
                    <a:pt x="85260" y="24063"/>
                    <a:pt x="85260" y="15502"/>
                  </a:cubicBezTo>
                  <a:cubicBezTo>
                    <a:pt x="85260" y="6940"/>
                    <a:pt x="78320" y="0"/>
                    <a:pt x="69758" y="0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29B6CF8D-FCCD-1976-481D-33E4AE6F4567}"/>
                </a:ext>
              </a:extLst>
            </p:cNvPr>
            <p:cNvSpPr/>
            <p:nvPr/>
          </p:nvSpPr>
          <p:spPr>
            <a:xfrm>
              <a:off x="882381" y="5307973"/>
              <a:ext cx="69371" cy="69758"/>
            </a:xfrm>
            <a:custGeom>
              <a:avLst/>
              <a:gdLst>
                <a:gd name="connsiteX0" fmla="*/ 43786 w 69371"/>
                <a:gd name="connsiteY0" fmla="*/ 3727 h 69758"/>
                <a:gd name="connsiteX1" fmla="*/ 5419 w 69371"/>
                <a:gd name="connsiteY1" fmla="*/ 42482 h 69758"/>
                <a:gd name="connsiteX2" fmla="*/ 3728 w 69371"/>
                <a:gd name="connsiteY2" fmla="*/ 64340 h 69758"/>
                <a:gd name="connsiteX3" fmla="*/ 25585 w 69371"/>
                <a:gd name="connsiteY3" fmla="*/ 66031 h 69758"/>
                <a:gd name="connsiteX4" fmla="*/ 27277 w 69371"/>
                <a:gd name="connsiteY4" fmla="*/ 64340 h 69758"/>
                <a:gd name="connsiteX5" fmla="*/ 65644 w 69371"/>
                <a:gd name="connsiteY5" fmla="*/ 25585 h 69758"/>
                <a:gd name="connsiteX6" fmla="*/ 63952 w 69371"/>
                <a:gd name="connsiteY6" fmla="*/ 3727 h 69758"/>
                <a:gd name="connsiteX7" fmla="*/ 43786 w 69371"/>
                <a:gd name="connsiteY7" fmla="*/ 3727 h 6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71" h="69758">
                  <a:moveTo>
                    <a:pt x="43786" y="3727"/>
                  </a:moveTo>
                  <a:lnTo>
                    <a:pt x="5419" y="42482"/>
                  </a:lnTo>
                  <a:cubicBezTo>
                    <a:pt x="-1084" y="48051"/>
                    <a:pt x="-1841" y="57837"/>
                    <a:pt x="3728" y="64340"/>
                  </a:cubicBezTo>
                  <a:cubicBezTo>
                    <a:pt x="9297" y="70843"/>
                    <a:pt x="19083" y="71599"/>
                    <a:pt x="25585" y="66031"/>
                  </a:cubicBezTo>
                  <a:cubicBezTo>
                    <a:pt x="26192" y="65511"/>
                    <a:pt x="26757" y="64946"/>
                    <a:pt x="27277" y="64340"/>
                  </a:cubicBezTo>
                  <a:lnTo>
                    <a:pt x="65644" y="25585"/>
                  </a:lnTo>
                  <a:cubicBezTo>
                    <a:pt x="71213" y="19082"/>
                    <a:pt x="70455" y="9296"/>
                    <a:pt x="63952" y="3727"/>
                  </a:cubicBezTo>
                  <a:cubicBezTo>
                    <a:pt x="58149" y="-1242"/>
                    <a:pt x="49590" y="-1242"/>
                    <a:pt x="43786" y="3727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060CBE1B-819A-87E6-0CA3-3AFE2D1FBC36}"/>
                </a:ext>
              </a:extLst>
            </p:cNvPr>
            <p:cNvSpPr/>
            <p:nvPr/>
          </p:nvSpPr>
          <p:spPr>
            <a:xfrm>
              <a:off x="1267327" y="5303642"/>
              <a:ext cx="71240" cy="71305"/>
            </a:xfrm>
            <a:custGeom>
              <a:avLst/>
              <a:gdLst>
                <a:gd name="connsiteX0" fmla="*/ 27008 w 71240"/>
                <a:gd name="connsiteY0" fmla="*/ 5113 h 71305"/>
                <a:gd name="connsiteX1" fmla="*/ 5113 w 71240"/>
                <a:gd name="connsiteY1" fmla="*/ 3996 h 71305"/>
                <a:gd name="connsiteX2" fmla="*/ 3996 w 71240"/>
                <a:gd name="connsiteY2" fmla="*/ 25891 h 71305"/>
                <a:gd name="connsiteX3" fmla="*/ 5073 w 71240"/>
                <a:gd name="connsiteY3" fmla="*/ 26971 h 71305"/>
                <a:gd name="connsiteX4" fmla="*/ 43827 w 71240"/>
                <a:gd name="connsiteY4" fmla="*/ 65725 h 71305"/>
                <a:gd name="connsiteX5" fmla="*/ 65660 w 71240"/>
                <a:gd name="connsiteY5" fmla="*/ 67714 h 71305"/>
                <a:gd name="connsiteX6" fmla="*/ 67649 w 71240"/>
                <a:gd name="connsiteY6" fmla="*/ 45882 h 71305"/>
                <a:gd name="connsiteX7" fmla="*/ 65142 w 71240"/>
                <a:gd name="connsiteY7" fmla="*/ 43480 h 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240" h="71305">
                  <a:moveTo>
                    <a:pt x="27008" y="5113"/>
                  </a:moveTo>
                  <a:cubicBezTo>
                    <a:pt x="21270" y="-1241"/>
                    <a:pt x="11468" y="-1741"/>
                    <a:pt x="5113" y="3996"/>
                  </a:cubicBezTo>
                  <a:cubicBezTo>
                    <a:pt x="-1241" y="9733"/>
                    <a:pt x="-1741" y="19536"/>
                    <a:pt x="3996" y="25891"/>
                  </a:cubicBezTo>
                  <a:cubicBezTo>
                    <a:pt x="4337" y="26268"/>
                    <a:pt x="4697" y="26629"/>
                    <a:pt x="5073" y="26971"/>
                  </a:cubicBezTo>
                  <a:lnTo>
                    <a:pt x="43827" y="65725"/>
                  </a:lnTo>
                  <a:cubicBezTo>
                    <a:pt x="49307" y="72303"/>
                    <a:pt x="59082" y="73194"/>
                    <a:pt x="65660" y="67714"/>
                  </a:cubicBezTo>
                  <a:cubicBezTo>
                    <a:pt x="72238" y="62235"/>
                    <a:pt x="73128" y="52460"/>
                    <a:pt x="67649" y="45882"/>
                  </a:cubicBezTo>
                  <a:cubicBezTo>
                    <a:pt x="66906" y="44990"/>
                    <a:pt x="66065" y="44185"/>
                    <a:pt x="65142" y="43480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C502BD0B-1E7B-C57D-2C52-55B4F36F4FB8}"/>
                </a:ext>
              </a:extLst>
            </p:cNvPr>
            <p:cNvSpPr/>
            <p:nvPr/>
          </p:nvSpPr>
          <p:spPr>
            <a:xfrm>
              <a:off x="1332469" y="5143429"/>
              <a:ext cx="85259" cy="31003"/>
            </a:xfrm>
            <a:custGeom>
              <a:avLst/>
              <a:gdLst>
                <a:gd name="connsiteX0" fmla="*/ 69758 w 85259"/>
                <a:gd name="connsiteY0" fmla="*/ 0 h 31003"/>
                <a:gd name="connsiteX1" fmla="*/ 15502 w 85259"/>
                <a:gd name="connsiteY1" fmla="*/ 0 h 31003"/>
                <a:gd name="connsiteX2" fmla="*/ 0 w 85259"/>
                <a:gd name="connsiteY2" fmla="*/ 15502 h 31003"/>
                <a:gd name="connsiteX3" fmla="*/ 15502 w 85259"/>
                <a:gd name="connsiteY3" fmla="*/ 31004 h 31003"/>
                <a:gd name="connsiteX4" fmla="*/ 69758 w 85259"/>
                <a:gd name="connsiteY4" fmla="*/ 31004 h 31003"/>
                <a:gd name="connsiteX5" fmla="*/ 85260 w 85259"/>
                <a:gd name="connsiteY5" fmla="*/ 15502 h 31003"/>
                <a:gd name="connsiteX6" fmla="*/ 69758 w 85259"/>
                <a:gd name="connsiteY6" fmla="*/ 0 h 3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59" h="31003">
                  <a:moveTo>
                    <a:pt x="69758" y="0"/>
                  </a:moveTo>
                  <a:lnTo>
                    <a:pt x="15502" y="0"/>
                  </a:lnTo>
                  <a:cubicBezTo>
                    <a:pt x="6940" y="0"/>
                    <a:pt x="0" y="6940"/>
                    <a:pt x="0" y="15502"/>
                  </a:cubicBezTo>
                  <a:cubicBezTo>
                    <a:pt x="0" y="24063"/>
                    <a:pt x="6940" y="31004"/>
                    <a:pt x="15502" y="31004"/>
                  </a:cubicBezTo>
                  <a:lnTo>
                    <a:pt x="69758" y="31004"/>
                  </a:lnTo>
                  <a:cubicBezTo>
                    <a:pt x="78320" y="31004"/>
                    <a:pt x="85260" y="24063"/>
                    <a:pt x="85260" y="15502"/>
                  </a:cubicBezTo>
                  <a:cubicBezTo>
                    <a:pt x="85260" y="6940"/>
                    <a:pt x="78320" y="0"/>
                    <a:pt x="69758" y="0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66796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A14AA-983B-A7B0-8FDF-C1E7B451A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8BB25A53-2C66-0E56-99F8-D591818EC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5787B94-AC65-6943-9FE4-6F7B1BCB5558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Guia de Sustentabilidade em Eventos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FBF5CF3-F4D5-1E86-36E5-A1680B224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39998A8A-9479-2A16-1C03-D9A8DDA01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689" y="1821207"/>
            <a:ext cx="5548660" cy="321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23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É uma orientação às empresas do que é um evento sustentável, o porquê de se realizar, o como fazer, além da comunicação. Conta ainda com ferramenta de diagnóstico para práticas sustentáveis em eventos.</a:t>
            </a:r>
            <a:endParaRPr lang="en-US" altLang="en-US" sz="1600" b="1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0692BB6-5F06-49D9-A53B-E0A44B77F37A}"/>
              </a:ext>
            </a:extLst>
          </p:cNvPr>
          <p:cNvGrpSpPr/>
          <p:nvPr/>
        </p:nvGrpSpPr>
        <p:grpSpPr>
          <a:xfrm>
            <a:off x="907380" y="5301208"/>
            <a:ext cx="5126440" cy="1247516"/>
            <a:chOff x="907380" y="5301208"/>
            <a:chExt cx="5126440" cy="124751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25937979-5E6F-9E1B-5116-C5F8F9473121}"/>
                </a:ext>
              </a:extLst>
            </p:cNvPr>
            <p:cNvSpPr/>
            <p:nvPr/>
          </p:nvSpPr>
          <p:spPr>
            <a:xfrm>
              <a:off x="907380" y="5301208"/>
              <a:ext cx="5126440" cy="1247516"/>
            </a:xfrm>
            <a:prstGeom prst="roundRect">
              <a:avLst>
                <a:gd name="adj" fmla="val 50000"/>
              </a:avLst>
            </a:prstGeom>
            <a:solidFill>
              <a:srgbClr val="A5BFFF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09189A19-CCED-4D4F-420A-96CE96AD1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5517184"/>
              <a:ext cx="46085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pt-BR" altLang="pt-BR" sz="2000" b="1">
                  <a:solidFill>
                    <a:srgbClr val="001E38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173 empresas fizeram upload do Guia no site da CNC em 2024</a:t>
              </a:r>
              <a:endParaRPr lang="en-US" altLang="pt-BR" sz="2400">
                <a:solidFill>
                  <a:srgbClr val="001E38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3" name="Imagem 2" descr="Gráfico, Gráfico de cascata">
            <a:extLst>
              <a:ext uri="{FF2B5EF4-FFF2-40B4-BE49-F238E27FC236}">
                <a16:creationId xmlns:a16="http://schemas.microsoft.com/office/drawing/2014/main" id="{5DDC8203-5167-1762-A3B9-44F9C035E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340" y="1378504"/>
            <a:ext cx="5230272" cy="39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6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623BF-CA08-265B-4363-04BB9F3AA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7806711E-AAF1-B56C-2882-0ECC1370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ADB5C10-7958-82E4-8CB2-CB2FB4A4A73B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FIDI 2024</a:t>
            </a:r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4A1F36D-BD57-0F55-65E4-C0A185AFC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48CF6FB-87D2-7011-0512-26085C577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42" y="1329132"/>
            <a:ext cx="4408239" cy="521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Em uma parceria com o Conselho Empresarial do Turismo e Hospitalidade da CNC (</a:t>
            </a:r>
            <a:r>
              <a:rPr lang="pt-BR" altLang="en-US" sz="1600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Cetur</a:t>
            </a:r>
            <a:r>
              <a:rPr lang="pt-BR" altLang="en-US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), o Núcleo de Sustentabilidade (DC) participou da Feira Internacional de Destinos Inteligentes - FIDI 2024, juntamente com a Gerência de Economia (GE).</a:t>
            </a:r>
            <a:endParaRPr lang="pt-BR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altLang="en-US" sz="1600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altLang="en-US" sz="1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Durante a palestra foi abordado pela analista de sustentabilidade da CNC, Fernanda Lopes, como um negócio turístico pode ser mais sustentável. Além disso, o economista-chefe da CNC, Felipe Tavares, apresentou o papel do ESG no desenvolvimento do setor do turismo.</a:t>
            </a:r>
            <a:endParaRPr lang="pt-BR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D1D86F-2F2C-35CD-4461-41798254A1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47" r="-128" b="2785"/>
          <a:stretch>
            <a:fillRect/>
          </a:stretch>
        </p:blipFill>
        <p:spPr>
          <a:xfrm>
            <a:off x="6872757" y="-3292"/>
            <a:ext cx="5322010" cy="68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43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FEB0F-0DB7-29CE-C19D-A1F6B392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CC548684-B1F7-69D6-9ABD-249E58537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B056021-3533-7DB2-D014-F783695882A8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Pesquisa Consumo Consciente</a:t>
            </a:r>
            <a:endParaRPr lang="pt-BR" sz="3200" b="1" err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02F73EB-308B-8B5B-06E7-54CB4CB15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E485BA1-0C60-5859-CFEA-C33D6819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83" y="1824441"/>
            <a:ext cx="5548660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 CNC realizou uma pesquisa com mais de mil consumidores, em todas as regiões do País, para compreender de que forma aspectos ambientais, sociais e econômicos impactam a tomada de decisão do consumidor e o comportamento de compra. </a:t>
            </a:r>
            <a:endParaRPr lang="pt-BR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4896747-FBFE-E2A0-A892-63AAA0A888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" r="48454" b="379"/>
          <a:stretch>
            <a:fillRect/>
          </a:stretch>
        </p:blipFill>
        <p:spPr>
          <a:xfrm>
            <a:off x="7161379" y="597257"/>
            <a:ext cx="4504737" cy="47405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277998A-0519-EE64-6E0A-7A8BBEA4B29D}"/>
              </a:ext>
            </a:extLst>
          </p:cNvPr>
          <p:cNvSpPr txBox="1"/>
          <p:nvPr/>
        </p:nvSpPr>
        <p:spPr>
          <a:xfrm>
            <a:off x="7072880" y="5934931"/>
            <a:ext cx="31617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>
                <a:latin typeface="Arial"/>
                <a:ea typeface="ＭＳ Ｐゴシック"/>
                <a:cs typeface="Arial"/>
              </a:rPr>
              <a:t>Acesse </a:t>
            </a:r>
            <a:r>
              <a:rPr lang="pt-BR" sz="3600" dirty="0">
                <a:latin typeface="Arial"/>
                <a:ea typeface="ＭＳ Ｐゴシック"/>
                <a:cs typeface="Arial"/>
                <a:hlinkClick r:id="rId8"/>
              </a:rPr>
              <a:t>aqui.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B4422D-167F-F701-55B4-69AE8C1922AE}"/>
              </a:ext>
            </a:extLst>
          </p:cNvPr>
          <p:cNvSpPr txBox="1"/>
          <p:nvPr/>
        </p:nvSpPr>
        <p:spPr>
          <a:xfrm>
            <a:off x="1062285" y="5057104"/>
            <a:ext cx="4346367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Mais de R$ 4 milhões de</a:t>
            </a:r>
          </a:p>
          <a:p>
            <a:pPr algn="ctr"/>
            <a:r>
              <a:rPr lang="pt-BR" sz="2000" b="1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equivalência comercial de mídia da divulgação da pesquisa do Consumo Consciente.</a:t>
            </a:r>
          </a:p>
        </p:txBody>
      </p:sp>
    </p:spTree>
    <p:extLst>
      <p:ext uri="{BB962C8B-B14F-4D97-AF65-F5344CB8AC3E}">
        <p14:creationId xmlns:p14="http://schemas.microsoft.com/office/powerpoint/2010/main" val="2820787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59142-B295-1F31-296E-BB3488FB7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CE083DAA-87C8-2241-AA25-D9FC10340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DE35BF64-4452-513A-265A-D4136B797F3D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Apresentação Fecomércio-SP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DDFF110-97C9-EEED-9B33-5D3E546CE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626B705-187E-BDA2-8704-0B895B668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59" y="1507766"/>
            <a:ext cx="5786166" cy="49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 analista de sustentabilidade da CNC, Fernanda Lopes, apresentou os principais resultados da pesquisa do Consumo Consciente na reunião do Conselho de Sustentabilidade da Fecomércio-SP.</a:t>
            </a:r>
            <a:endParaRPr lang="pt-BR" dirty="0">
              <a:solidFill>
                <a:srgbClr val="FFFFFF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pt-BR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Um terço dos entrevistados considera as ações </a:t>
            </a:r>
            <a:r>
              <a:rPr lang="pt-BR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das empresas ao </a:t>
            </a:r>
            <a:r>
              <a:rPr lang="pt-BR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tomar decisões de compra, especialmente em casos de escândalos ou desrespeito aos empregados (39%), fraude e corrupção (37%) e desrespeito ao meio ambiente (35%), apontou o estudo. </a:t>
            </a: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Saiba mais </a:t>
            </a:r>
            <a:r>
              <a:rPr lang="pt-BR" dirty="0">
                <a:solidFill>
                  <a:srgbClr val="FFFFFF"/>
                </a:solidFill>
                <a:latin typeface="Arial"/>
                <a:ea typeface="ＭＳ Ｐゴシック"/>
                <a:cs typeface="Arial"/>
                <a:hlinkClick r:id="rId7"/>
              </a:rPr>
              <a:t>aqui.</a:t>
            </a:r>
            <a:endParaRPr lang="pt-BR" dirty="0">
              <a:latin typeface="Arial"/>
              <a:ea typeface="ＭＳ Ｐゴシック"/>
              <a:cs typeface="Arial"/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pt-BR" sz="1200" dirty="0">
              <a:solidFill>
                <a:srgbClr val="38393D"/>
              </a:solidFill>
              <a:cs typeface="Arial"/>
            </a:endParaRPr>
          </a:p>
        </p:txBody>
      </p:sp>
      <p:pic>
        <p:nvPicPr>
          <p:cNvPr id="3" name="Imagem 2" descr="Pessoas na frente de uma loja">
            <a:extLst>
              <a:ext uri="{FF2B5EF4-FFF2-40B4-BE49-F238E27FC236}">
                <a16:creationId xmlns:a16="http://schemas.microsoft.com/office/drawing/2014/main" id="{88E31958-5790-A303-F1C1-E84969669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338" y="1899102"/>
            <a:ext cx="4997533" cy="28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4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D8127-4161-1AD6-7A2C-28F5DD54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8DBD8839-FECB-9439-52B6-B50399A2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9AC767F-186A-CEE8-FAC5-BF35A44FA4FB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Palco ESG na </a:t>
            </a:r>
            <a:r>
              <a:rPr lang="pt-BR" sz="3200" b="1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Festuris</a:t>
            </a:r>
            <a:endParaRPr lang="pt-BR" dirty="0" err="1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0749677-996C-2DC2-555F-0504E19A7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4C616EE-467F-FD42-0FA5-731AACADE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72" y="1208930"/>
            <a:ext cx="5746024" cy="502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Em uma parceria com o Conselho Empresarial do Turismo e Hospitalidade da CNC (</a:t>
            </a:r>
            <a:r>
              <a:rPr lang="pt-BR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Cetur</a:t>
            </a: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), o Núcleo de Sustentabilidade (DC) participou do Palco ESG </a:t>
            </a:r>
            <a:r>
              <a:rPr lang="pt-BR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Festuris</a:t>
            </a: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2024, edição especial do SEEDS - Semeando a Excelência do Desenvolvimento Sustentável. </a:t>
            </a:r>
            <a:endParaRPr lang="pt-BR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analista de sustentabilidade da CNC, Fernanda Lopes, dividiu o palco com Cássio </a:t>
            </a:r>
            <a:r>
              <a:rPr lang="pt-BR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Garkalns</a:t>
            </a:r>
            <a:r>
              <a:rPr lang="pt-BR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, do projeto Vai Turismo, e apresentou o comportamento do consumidor consciente com o olhar para o turismo, diagnóstico da pesquisa Consumo Consciente da CNC.</a:t>
            </a:r>
            <a:endParaRPr lang="pt-BR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Imagem 1" descr="Homem segurando raquete em frente a loja&#10;&#10;O conteúdo gerado por IA pode estar incorreto.">
            <a:extLst>
              <a:ext uri="{FF2B5EF4-FFF2-40B4-BE49-F238E27FC236}">
                <a16:creationId xmlns:a16="http://schemas.microsoft.com/office/drawing/2014/main" id="{4CC49178-642D-519F-4B8E-E03F8F22AA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43" r="-186" b="3243"/>
          <a:stretch>
            <a:fillRect/>
          </a:stretch>
        </p:blipFill>
        <p:spPr>
          <a:xfrm>
            <a:off x="6859237" y="-12932"/>
            <a:ext cx="5331543" cy="6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9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13791-AE11-AD17-1826-AEAEDE4B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90EF02E1-3C2F-CB6F-0B0D-0FABCEA3B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FF326F1-5F69-6E5F-63BE-39596DD7B68C}"/>
              </a:ext>
            </a:extLst>
          </p:cNvPr>
          <p:cNvSpPr txBox="1">
            <a:spLocks/>
          </p:cNvSpPr>
          <p:nvPr/>
        </p:nvSpPr>
        <p:spPr bwMode="auto">
          <a:xfrm>
            <a:off x="877692" y="213051"/>
            <a:ext cx="5788901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Prêmio </a:t>
            </a:r>
            <a:r>
              <a:rPr lang="pt-BR" sz="3200" b="1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Braztoa</a:t>
            </a: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de Sustentabilidade 2024</a:t>
            </a:r>
            <a:endParaRPr lang="pt-BR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F2F1455-A696-2CC0-EB06-A62AFE341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85019025-05B3-2F2C-E25C-D8887203F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05" y="1709869"/>
            <a:ext cx="5548660" cy="48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No dia 9 de novembro, foi realizada a cerimônia do Prêmio </a:t>
            </a:r>
            <a:r>
              <a:rPr lang="pt-BR" sz="150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Braztoa</a:t>
            </a: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de Sustentabilidade 2024, em Gramado (RS), celebrando as iniciativas de turismo sustentável de destaque em todo o Brasil. A CNC, parceira do prêmio, esteve presente para prestigiar e reconhecer ações de impacto positivo no setor. </a:t>
            </a:r>
          </a:p>
          <a:p>
            <a:pPr>
              <a:lnSpc>
                <a:spcPct val="150000"/>
              </a:lnSpc>
            </a:pPr>
            <a:endParaRPr lang="pt-BR" sz="1500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Fernanda Lopes, analista de sustentabilidade da CNC, entregou o prêmio da categoria Experiência/Produto ao </a:t>
            </a:r>
            <a:r>
              <a:rPr lang="pt-BR" sz="150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Ekôa</a:t>
            </a: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Park (PR) pela iniciativa “Pacto pela Natureza.” O projeto destaca-se pelo compromisso com a preservação da Mata Atlântica, combatendo a caça ilegal e promovendo a conservação de espécies ameaçadas, como a palmeira juçara e o veado </a:t>
            </a:r>
            <a:r>
              <a:rPr lang="pt-BR" sz="150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Mazama</a:t>
            </a: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jucunda.</a:t>
            </a:r>
            <a:endParaRPr lang="pt-BR" sz="1500" dirty="0">
              <a:solidFill>
                <a:schemeClr val="bg1"/>
              </a:solidFill>
              <a:latin typeface="Arial"/>
              <a:ea typeface="ＭＳ Ｐゴシック"/>
            </a:endParaRPr>
          </a:p>
        </p:txBody>
      </p:sp>
      <p:pic>
        <p:nvPicPr>
          <p:cNvPr id="3" name="Imagem 2" descr="Grupo de pessoas em pé posando para foto">
            <a:extLst>
              <a:ext uri="{FF2B5EF4-FFF2-40B4-BE49-F238E27FC236}">
                <a16:creationId xmlns:a16="http://schemas.microsoft.com/office/drawing/2014/main" id="{C42DB846-94AE-DC1E-2F47-205292261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617" y="1717183"/>
            <a:ext cx="4796034" cy="31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7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7C885-53D7-0CBA-C855-DC06D0E9C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62520BC4-EF11-7713-88D1-386E27922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E4E032F7-4702-5FB7-39B1-B90260EA0FD1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Participação no G20 Social</a:t>
            </a:r>
            <a:endParaRPr lang="pt-BR" sz="32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51751B8-5D9C-0E67-EE3B-219C64229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2" name="Imagem 1" descr="Grupo de pessoas posando para foto em frente a estabelecimento comercial&#10;&#10;O conteúdo gerado por IA pode estar incorreto.">
            <a:extLst>
              <a:ext uri="{FF2B5EF4-FFF2-40B4-BE49-F238E27FC236}">
                <a16:creationId xmlns:a16="http://schemas.microsoft.com/office/drawing/2014/main" id="{9649C1C9-5A8E-4770-080F-635AC4723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600" y="1258618"/>
            <a:ext cx="4604198" cy="34665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B61B45-72C2-AAFA-9B1E-88BB4942291A}"/>
              </a:ext>
            </a:extLst>
          </p:cNvPr>
          <p:cNvSpPr txBox="1"/>
          <p:nvPr/>
        </p:nvSpPr>
        <p:spPr>
          <a:xfrm>
            <a:off x="7072880" y="5934931"/>
            <a:ext cx="31617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dirty="0">
                <a:latin typeface="Arial"/>
                <a:ea typeface="ＭＳ Ｐゴシック"/>
                <a:cs typeface="Arial"/>
              </a:rPr>
              <a:t>Acesse </a:t>
            </a:r>
            <a:r>
              <a:rPr lang="pt-BR" sz="3600" dirty="0">
                <a:latin typeface="Arial"/>
                <a:ea typeface="ＭＳ Ｐゴシック"/>
                <a:cs typeface="Arial"/>
                <a:hlinkClick r:id="rId8"/>
              </a:rPr>
              <a:t>aqui.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8422FD9-EC38-181D-8F9F-6BF6D61A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05" y="1393194"/>
            <a:ext cx="5548660" cy="462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Em parceria com a Assessoria de Gestão das Representações (AGR), o Núcleo de Sustentabilidade (DC) participou, em 14 de novembro, da atividade </a:t>
            </a:r>
            <a:r>
              <a:rPr lang="pt-BR" sz="1500" dirty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autogestionada</a:t>
            </a: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no G20 Social, fórum paralelo ao encontro de líderes globais que contou com a participação da sociedade civil organizada de diversos países, no Rio de Janeiro. </a:t>
            </a:r>
            <a:endParaRPr lang="pt-BR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</a:pPr>
            <a:endParaRPr lang="pt-BR"/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Com o tema "Destinos Turísticos Inteligentes e Sustentáveis: Soluções Inovadoras para o Enfrentamento das Mudanças Climáticas", o painel reuniu representantes da CNC, do Sesc e Senac para abordar e debater o assunto, além do Ministério do Turismo, que apresentou um panorama de suas iniciativas no setor.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46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BC03-ECE3-0628-6868-6B2191AA9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C94A49B4-6C94-9727-9D18-07FE707BF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67E7E0F-ADAD-25A8-87DA-4E511122B762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Comissão Organizadora da Conferência Livre do Meio Ambiente</a:t>
            </a:r>
            <a:endParaRPr lang="pt-BR" sz="32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775E1EE-FCDF-504B-5A32-FD8CB9603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2" name="Imagem 1" descr="Interface gráfica do usuário">
            <a:extLst>
              <a:ext uri="{FF2B5EF4-FFF2-40B4-BE49-F238E27FC236}">
                <a16:creationId xmlns:a16="http://schemas.microsoft.com/office/drawing/2014/main" id="{84381245-7CC7-A866-29F9-EDB30CB0D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752" y="2113768"/>
            <a:ext cx="5086598" cy="23335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AA57CE-C866-B56E-BC51-9FF65E6EF306}"/>
              </a:ext>
            </a:extLst>
          </p:cNvPr>
          <p:cNvSpPr txBox="1"/>
          <p:nvPr/>
        </p:nvSpPr>
        <p:spPr>
          <a:xfrm>
            <a:off x="7072880" y="5934931"/>
            <a:ext cx="31617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dirty="0">
                <a:latin typeface="Arial"/>
                <a:ea typeface="ＭＳ Ｐゴシック"/>
                <a:cs typeface="Arial"/>
              </a:rPr>
              <a:t>Acesse </a:t>
            </a:r>
            <a:r>
              <a:rPr lang="pt-BR" sz="3600" dirty="0">
                <a:latin typeface="Arial"/>
                <a:ea typeface="ＭＳ Ｐゴシック"/>
                <a:cs typeface="Arial"/>
                <a:hlinkClick r:id="rId8"/>
              </a:rPr>
              <a:t>aqui.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EFC3621-A42C-C95A-2576-8ABBC2845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05" y="2412493"/>
            <a:ext cx="5548660" cy="42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5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Em parceria com a Assessoria de Gestão das Representações (AGR), o Núcleo de Sustentabilidade (DC) participou, em dezembro de 2024, da Comissão Organizadora da Conferência Livre do Meio Ambiente do Sistema Comércio 2025. </a:t>
            </a:r>
            <a:endParaRPr lang="pt-BR"/>
          </a:p>
          <a:p>
            <a:pPr>
              <a:lnSpc>
                <a:spcPct val="150000"/>
              </a:lnSpc>
            </a:pPr>
            <a:endParaRPr lang="pt-BR"/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programação incluiu apresentações institucionais, grupos de trabalho e debates sobre os cinco eixos temáticos da 5ª Conferência Nacional do Meio Ambiente e Mudança do Clima (CNMA): mitigação; adaptação e preparação para desastres; transformação ecológica; justiça climática; e governança e </a:t>
            </a:r>
            <a:r>
              <a:rPr lang="pt-BR" sz="15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educação ambiental.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0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0802A-C41F-EB9E-D188-08F67CB73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7CFB0F0C-A6AE-D8EC-D09E-67F56558FA5B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8005628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Atendimento às Federações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3C722C1-70AE-3F4A-A8C4-0E71F5E9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2" name="Imagem 1" descr="Foto editada de pessoas posando para foto">
            <a:extLst>
              <a:ext uri="{FF2B5EF4-FFF2-40B4-BE49-F238E27FC236}">
                <a16:creationId xmlns:a16="http://schemas.microsoft.com/office/drawing/2014/main" id="{37029F32-94F8-70BE-902E-55882FAC37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" t="8274" b="3700"/>
          <a:stretch>
            <a:fillRect/>
          </a:stretch>
        </p:blipFill>
        <p:spPr>
          <a:xfrm>
            <a:off x="6264640" y="2685844"/>
            <a:ext cx="5769026" cy="29295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4970047-73A3-89CF-39AC-0C98E67705FF}"/>
              </a:ext>
            </a:extLst>
          </p:cNvPr>
          <p:cNvSpPr txBox="1"/>
          <p:nvPr/>
        </p:nvSpPr>
        <p:spPr>
          <a:xfrm>
            <a:off x="6397562" y="1572524"/>
            <a:ext cx="551175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Implantação do Ecos – Programa de Sustentabilidade na Fecomércio e no Senac RN.</a:t>
            </a:r>
          </a:p>
        </p:txBody>
      </p:sp>
      <p:pic>
        <p:nvPicPr>
          <p:cNvPr id="3" name="Imagem 2" descr="Homem e mulher posando para foto&#10;&#10;O conteúdo gerado por IA pode estar incorreto.">
            <a:extLst>
              <a:ext uri="{FF2B5EF4-FFF2-40B4-BE49-F238E27FC236}">
                <a16:creationId xmlns:a16="http://schemas.microsoft.com/office/drawing/2014/main" id="{0EE849A3-0A78-AC08-F700-8B5AEDE036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" t="4854" b="-324"/>
          <a:stretch>
            <a:fillRect/>
          </a:stretch>
        </p:blipFill>
        <p:spPr>
          <a:xfrm>
            <a:off x="98961" y="2682604"/>
            <a:ext cx="5888199" cy="29273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7E6A95-64AB-03C5-AD74-7C55C9FED223}"/>
              </a:ext>
            </a:extLst>
          </p:cNvPr>
          <p:cNvSpPr txBox="1"/>
          <p:nvPr/>
        </p:nvSpPr>
        <p:spPr>
          <a:xfrm>
            <a:off x="341146" y="1572524"/>
            <a:ext cx="546227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Atualização do Ecos – Programa de Sustentabilidade no Sistema Fecomércio-Sesc-Senac RO.</a:t>
            </a:r>
          </a:p>
        </p:txBody>
      </p:sp>
    </p:spTree>
    <p:extLst>
      <p:ext uri="{BB962C8B-B14F-4D97-AF65-F5344CB8AC3E}">
        <p14:creationId xmlns:p14="http://schemas.microsoft.com/office/powerpoint/2010/main" val="765130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CF96F-ABEA-1D50-E5C1-06DF9AFB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DAC085F-8045-B7E5-E24A-540FBEDFE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196"/>
            <a:ext cx="12212694" cy="517580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01FCC74-AEFB-6B7E-F41C-91DEE7040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015EA3-7109-55D0-58C0-5C7BE5E3DFFE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8005628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Satisfação das Federações </a:t>
            </a:r>
          </a:p>
        </p:txBody>
      </p:sp>
    </p:spTree>
    <p:extLst>
      <p:ext uri="{BB962C8B-B14F-4D97-AF65-F5344CB8AC3E}">
        <p14:creationId xmlns:p14="http://schemas.microsoft.com/office/powerpoint/2010/main" val="81206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6F30-4EB0-F9F9-8E78-514D9EF0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D64B63C5-8194-CADC-25D4-7EA60ECC4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358"/>
            <a:ext cx="995424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3C02F5F4-1EA5-6124-A93A-0ADDC8D8C22C}"/>
              </a:ext>
            </a:extLst>
          </p:cNvPr>
          <p:cNvSpPr txBox="1">
            <a:spLocks/>
          </p:cNvSpPr>
          <p:nvPr/>
        </p:nvSpPr>
        <p:spPr bwMode="auto">
          <a:xfrm>
            <a:off x="907380" y="330484"/>
            <a:ext cx="8094694" cy="7496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Missão do Núcleo de Sustentabilidade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109863C-EE89-BA1A-27F5-F31BF80B2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76" y="2344989"/>
            <a:ext cx="8332500" cy="35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Impulsionar o desenvolvimento sustentável no Sistema Comércio, por meio de programas que integram critérios ESG e geram valor econômico, social e ambiental.</a:t>
            </a:r>
            <a:endParaRPr lang="pt-BR" sz="2800" dirty="0"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pt-BR" altLang="pt-BR" sz="16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t-BR" altLang="pt-BR" sz="240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517839B-59E1-F136-541A-32C9F8ED5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62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F1D18-F2B7-C37C-969B-8237B28C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C3FB0851-5B4C-EF6C-0F74-791B088F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E4791E-E1C0-68AE-E175-21EEF10944E2}"/>
              </a:ext>
            </a:extLst>
          </p:cNvPr>
          <p:cNvSpPr txBox="1">
            <a:spLocks/>
          </p:cNvSpPr>
          <p:nvPr/>
        </p:nvSpPr>
        <p:spPr bwMode="auto">
          <a:xfrm>
            <a:off x="695400" y="4559679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r>
              <a:rPr lang="pt-BR" altLang="en-US" sz="4000" b="1" dirty="0">
                <a:solidFill>
                  <a:srgbClr val="779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INDICADORES</a:t>
            </a:r>
          </a:p>
        </p:txBody>
      </p:sp>
    </p:spTree>
    <p:extLst>
      <p:ext uri="{BB962C8B-B14F-4D97-AF65-F5344CB8AC3E}">
        <p14:creationId xmlns:p14="http://schemas.microsoft.com/office/powerpoint/2010/main" val="428429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07E13-5DEF-D6F0-8861-D949C11D5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D3BE0E8-78E4-EEAF-DB11-CF2A95ADD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48F4F2-727F-EAC3-3C12-72B381B5D1BF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8005628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Indicadores de consumo CNC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A61BA6-DEB7-C95C-3C1E-49572F106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52" y="1878352"/>
            <a:ext cx="506012" cy="5060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72C246-7CA1-4F22-B3E1-71430E55C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35" y="2704494"/>
            <a:ext cx="493819" cy="4938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C1C97C-5857-B416-879D-ED22E873D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35" y="3563927"/>
            <a:ext cx="475529" cy="4755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CA2B6A-542E-F20D-0C59-1A5F7359C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27" y="4556219"/>
            <a:ext cx="481626" cy="4755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8657F17-ED2D-F675-3BD0-8DFBCC6F2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27" y="5604884"/>
            <a:ext cx="469433" cy="46333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A212358-B910-B793-688A-F91F12A88AF8}"/>
              </a:ext>
            </a:extLst>
          </p:cNvPr>
          <p:cNvSpPr txBox="1"/>
          <p:nvPr/>
        </p:nvSpPr>
        <p:spPr>
          <a:xfrm>
            <a:off x="1116802" y="1864045"/>
            <a:ext cx="677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Queda de </a:t>
            </a:r>
            <a:r>
              <a:rPr lang="pt-BR" sz="28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35% </a:t>
            </a:r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no consumo de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2E0068-3500-1317-B3AD-181E7D1145EA}"/>
              </a:ext>
            </a:extLst>
          </p:cNvPr>
          <p:cNvSpPr txBox="1"/>
          <p:nvPr/>
        </p:nvSpPr>
        <p:spPr>
          <a:xfrm>
            <a:off x="1116802" y="2704494"/>
            <a:ext cx="749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Queda de </a:t>
            </a:r>
            <a:r>
              <a:rPr lang="pt-BR" sz="28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1% </a:t>
            </a:r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no consumo de energia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C3F8E8-0C35-D60B-637F-D91A496227F4}"/>
              </a:ext>
            </a:extLst>
          </p:cNvPr>
          <p:cNvSpPr txBox="1"/>
          <p:nvPr/>
        </p:nvSpPr>
        <p:spPr>
          <a:xfrm>
            <a:off x="1116802" y="3586247"/>
            <a:ext cx="8075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Queda de </a:t>
            </a:r>
            <a:r>
              <a:rPr lang="pt-BR" sz="28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37%</a:t>
            </a:r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 no consumo de papel-toalha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B99595-C6B2-39E3-D380-BA3B5BF9CDB9}"/>
              </a:ext>
            </a:extLst>
          </p:cNvPr>
          <p:cNvSpPr txBox="1"/>
          <p:nvPr/>
        </p:nvSpPr>
        <p:spPr>
          <a:xfrm>
            <a:off x="1116802" y="4556219"/>
            <a:ext cx="749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Queda de </a:t>
            </a:r>
            <a:r>
              <a:rPr lang="pt-BR" sz="28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40% </a:t>
            </a:r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no consumo de papel A4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779D3A7-999A-2242-8726-7845F102CAD9}"/>
              </a:ext>
            </a:extLst>
          </p:cNvPr>
          <p:cNvSpPr txBox="1"/>
          <p:nvPr/>
        </p:nvSpPr>
        <p:spPr>
          <a:xfrm>
            <a:off x="1154260" y="5574942"/>
            <a:ext cx="704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Queda de </a:t>
            </a:r>
            <a:r>
              <a:rPr lang="pt-BR" sz="28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62%</a:t>
            </a:r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 no consumo de copos</a:t>
            </a:r>
          </a:p>
        </p:txBody>
      </p:sp>
    </p:spTree>
    <p:extLst>
      <p:ext uri="{BB962C8B-B14F-4D97-AF65-F5344CB8AC3E}">
        <p14:creationId xmlns:p14="http://schemas.microsoft.com/office/powerpoint/2010/main" val="2760140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75458-C9BA-B227-AF6B-6BB32744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F844C2-F7FC-5277-EF56-6DB69AD3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81" y="7479"/>
            <a:ext cx="11180762" cy="684304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98FD079-F83C-2BB8-4AD3-15543B02D684}"/>
              </a:ext>
            </a:extLst>
          </p:cNvPr>
          <p:cNvSpPr/>
          <p:nvPr/>
        </p:nvSpPr>
        <p:spPr>
          <a:xfrm>
            <a:off x="1372550" y="6174514"/>
            <a:ext cx="10441160" cy="432048"/>
          </a:xfrm>
          <a:prstGeom prst="rect">
            <a:avLst/>
          </a:prstGeom>
          <a:noFill/>
          <a:ln w="28575">
            <a:solidFill>
              <a:srgbClr val="174B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07F2CDAD-88AB-D454-47FC-FCA5B5891984}"/>
              </a:ext>
            </a:extLst>
          </p:cNvPr>
          <p:cNvSpPr/>
          <p:nvPr/>
        </p:nvSpPr>
        <p:spPr>
          <a:xfrm>
            <a:off x="11397620" y="5912136"/>
            <a:ext cx="416090" cy="6241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76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50F0-DCA8-3981-198C-525D6905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7F086B5-7367-52A9-1AE9-8877B6973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A906EB-0200-C94D-1F1E-AFF1A8B31465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8005628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Indicadores da Coleta Seletiva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FC7A67-C0D6-8FF2-CCB2-3DCD9A759AE4}"/>
              </a:ext>
            </a:extLst>
          </p:cNvPr>
          <p:cNvSpPr txBox="1"/>
          <p:nvPr/>
        </p:nvSpPr>
        <p:spPr>
          <a:xfrm>
            <a:off x="1116802" y="1864045"/>
            <a:ext cx="984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1.696 kg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materiais recicláveis foram enviados para cooperativa de catadores no Rio e não possível mensurar o retorno financeiro para a cooperativa. </a:t>
            </a:r>
            <a:endParaRPr lang="pt-BR" sz="2800" b="1" dirty="0">
              <a:solidFill>
                <a:srgbClr val="1D5EF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E8BB83-833D-8154-6E91-77241F1F5F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2" y="1917129"/>
            <a:ext cx="518762" cy="518762"/>
          </a:xfrm>
          <a:prstGeom prst="rect">
            <a:avLst/>
          </a:prstGeom>
          <a:noFill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07039E2-83CF-9482-A162-3924126F32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0" y="4161406"/>
            <a:ext cx="518762" cy="518762"/>
          </a:xfrm>
          <a:prstGeom prst="rect">
            <a:avLst/>
          </a:prstGeom>
          <a:noFill/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344277C-92CC-785F-4DD5-16ED304503F7}"/>
              </a:ext>
            </a:extLst>
          </p:cNvPr>
          <p:cNvSpPr txBox="1"/>
          <p:nvPr/>
        </p:nvSpPr>
        <p:spPr>
          <a:xfrm>
            <a:off x="1116802" y="4066844"/>
            <a:ext cx="106240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1.939 kg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materiais recicláveis foram destinados corretamente, sendo enviados para cooperativa de catadores em Brasília e R$348,00 foram revertidos para a cooperativa. </a:t>
            </a:r>
            <a:endParaRPr lang="pt-BR" sz="2800" b="1" dirty="0">
              <a:solidFill>
                <a:srgbClr val="1D5E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53ABA97-CA6E-741A-E066-CCE08265B246}"/>
              </a:ext>
            </a:extLst>
          </p:cNvPr>
          <p:cNvSpPr txBox="1"/>
          <p:nvPr/>
        </p:nvSpPr>
        <p:spPr>
          <a:xfrm>
            <a:off x="1116802" y="5124500"/>
            <a:ext cx="87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329 kg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materiais não recicláveis foram destinados corretamente para Aterro Sanitário de Samambaia.</a:t>
            </a:r>
          </a:p>
        </p:txBody>
      </p:sp>
      <p:pic>
        <p:nvPicPr>
          <p:cNvPr id="21" name="Gráfico 20" descr="Caminhão de lixo estrutura de tópicos">
            <a:extLst>
              <a:ext uri="{FF2B5EF4-FFF2-40B4-BE49-F238E27FC236}">
                <a16:creationId xmlns:a16="http://schemas.microsoft.com/office/drawing/2014/main" id="{BA0932AA-7A7D-FC1D-E13C-B97960E72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6004" y="2706925"/>
            <a:ext cx="644613" cy="644613"/>
          </a:xfrm>
          <a:prstGeom prst="rect">
            <a:avLst/>
          </a:prstGeom>
        </p:spPr>
      </p:pic>
      <p:pic>
        <p:nvPicPr>
          <p:cNvPr id="22" name="Gráfico 21" descr="Caminhão de lixo estrutura de tópicos">
            <a:extLst>
              <a:ext uri="{FF2B5EF4-FFF2-40B4-BE49-F238E27FC236}">
                <a16:creationId xmlns:a16="http://schemas.microsoft.com/office/drawing/2014/main" id="{9EFA1CE1-316B-68EC-227D-765B90A53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930" y="5111804"/>
            <a:ext cx="644613" cy="64461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708213C-1795-1703-D19E-B1CABDCFAE81}"/>
              </a:ext>
            </a:extLst>
          </p:cNvPr>
          <p:cNvSpPr txBox="1"/>
          <p:nvPr/>
        </p:nvSpPr>
        <p:spPr>
          <a:xfrm>
            <a:off x="1116802" y="2721114"/>
            <a:ext cx="87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103.440 toneladas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materiais não recicláveis foram destinados corretamente para Aterro Sanitário de Seropédica.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64935E7-3597-8B46-AA26-8ADFD9F70C9C}"/>
              </a:ext>
            </a:extLst>
          </p:cNvPr>
          <p:cNvSpPr txBox="1"/>
          <p:nvPr/>
        </p:nvSpPr>
        <p:spPr>
          <a:xfrm>
            <a:off x="0" y="6304002"/>
            <a:ext cx="9473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Nota metodológica: Para a conversão de volume em massa de resíduos não recicláveis de escritório, adotou-se a densidade média de 200 kg/m³, conforme referências técnicas nacionais (CETESB/ABNT, Panorama dos Resíduos Sólidos no Brasil).</a:t>
            </a:r>
            <a:b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</a:b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Assim, 517.200 m³ = 103.440.000 kg (103.440 t).</a:t>
            </a:r>
          </a:p>
        </p:txBody>
      </p:sp>
    </p:spTree>
    <p:extLst>
      <p:ext uri="{BB962C8B-B14F-4D97-AF65-F5344CB8AC3E}">
        <p14:creationId xmlns:p14="http://schemas.microsoft.com/office/powerpoint/2010/main" val="674198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FCBE7-F25D-B187-74E1-1CC11B72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9C3149B-DD74-6AD3-CB7D-9D5AB42AC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197C1C-C043-62D3-BEE5-CFD513F37E36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11155812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Indicadores descarte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F11A5E5-99C0-6487-4C66-643D1BE50D69}"/>
              </a:ext>
            </a:extLst>
          </p:cNvPr>
          <p:cNvSpPr txBox="1"/>
          <p:nvPr/>
        </p:nvSpPr>
        <p:spPr>
          <a:xfrm>
            <a:off x="819220" y="1580235"/>
            <a:ext cx="9988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doados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18 litros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óleo vegetal no Ponto de Entrega Voluntária (PEV) em Brasília e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9 litros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no Rio de Janeiro para descarte ambientalmente correto. Os colaboradores que participam da iniciativa recebem em troca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produtos de limpeza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dos parceiros do Ecos.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B3541E3-30A8-DAB4-48C4-5F4D90EE0421}"/>
              </a:ext>
            </a:extLst>
          </p:cNvPr>
          <p:cNvSpPr txBox="1"/>
          <p:nvPr/>
        </p:nvSpPr>
        <p:spPr>
          <a:xfrm>
            <a:off x="819220" y="2860792"/>
            <a:ext cx="1054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descartadas de forma ambientalmente correta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675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lâmpadas fluorescentes pelo parceiro DMS Recicláveis e Serviços Ambientais em Brasília. No Rio de Janeiro todas as lâmpadas já foram trocadas para LED e descartadas corretamente as fluorescentes.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B48B7A-777B-6ECB-214A-13E68CE917F4}"/>
              </a:ext>
            </a:extLst>
          </p:cNvPr>
          <p:cNvSpPr txBox="1"/>
          <p:nvPr/>
        </p:nvSpPr>
        <p:spPr>
          <a:xfrm>
            <a:off x="877692" y="4285520"/>
            <a:ext cx="984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descartadas de forma ambientalmente correta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6,8 kg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pilhas em Brasília e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10,3 kg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no Rio de Janeiro pelo parceiro </a:t>
            </a:r>
            <a:r>
              <a:rPr lang="pt-BR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Delurb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81535A1-A619-A5EE-A135-10D75518F170}"/>
              </a:ext>
            </a:extLst>
          </p:cNvPr>
          <p:cNvSpPr txBox="1"/>
          <p:nvPr/>
        </p:nvSpPr>
        <p:spPr>
          <a:xfrm>
            <a:off x="895040" y="5359532"/>
            <a:ext cx="9410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descartadas de forma ambientalmente correta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2,35 kg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 resíduos de saúde em Brasília pelo parceiro </a:t>
            </a:r>
            <a:r>
              <a:rPr lang="pt-BR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Stericycle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 Gestão Ambiental e </a:t>
            </a:r>
            <a:r>
              <a:rPr lang="pt-BR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82 kg 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no Rio de Janeiro pelo parceiro </a:t>
            </a:r>
            <a:r>
              <a:rPr lang="pt-BR" sz="2000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Delurb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.</a:t>
            </a:r>
          </a:p>
        </p:txBody>
      </p:sp>
      <p:pic>
        <p:nvPicPr>
          <p:cNvPr id="24" name="Gráfico 23" descr="Médico estrutura de tópicos">
            <a:extLst>
              <a:ext uri="{FF2B5EF4-FFF2-40B4-BE49-F238E27FC236}">
                <a16:creationId xmlns:a16="http://schemas.microsoft.com/office/drawing/2014/main" id="{4E37963D-8C6E-D84C-563F-323131CF5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5478290"/>
            <a:ext cx="556247" cy="556247"/>
          </a:xfrm>
          <a:prstGeom prst="rect">
            <a:avLst/>
          </a:prstGeom>
        </p:spPr>
      </p:pic>
      <p:pic>
        <p:nvPicPr>
          <p:cNvPr id="25" name="Gráfico 24" descr="Bateria estrutura de tópicos">
            <a:extLst>
              <a:ext uri="{FF2B5EF4-FFF2-40B4-BE49-F238E27FC236}">
                <a16:creationId xmlns:a16="http://schemas.microsoft.com/office/drawing/2014/main" id="{7EE65C14-6AB9-D125-318C-CB102D3A0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286469" y="4330561"/>
            <a:ext cx="556247" cy="556247"/>
          </a:xfrm>
          <a:prstGeom prst="rect">
            <a:avLst/>
          </a:prstGeom>
        </p:spPr>
      </p:pic>
      <p:pic>
        <p:nvPicPr>
          <p:cNvPr id="8" name="Gráfico 7" descr="Barril de petróleo estrutura de tópicos">
            <a:extLst>
              <a:ext uri="{FF2B5EF4-FFF2-40B4-BE49-F238E27FC236}">
                <a16:creationId xmlns:a16="http://schemas.microsoft.com/office/drawing/2014/main" id="{B7AA0841-4952-6CD5-6132-E9E9AEB198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468" y="1713063"/>
            <a:ext cx="556247" cy="556247"/>
          </a:xfrm>
          <a:prstGeom prst="rect">
            <a:avLst/>
          </a:prstGeom>
        </p:spPr>
      </p:pic>
      <p:pic>
        <p:nvPicPr>
          <p:cNvPr id="11" name="Gráfico 10" descr="Lâmpada Fluorescente com preenchimento sólido">
            <a:extLst>
              <a:ext uri="{FF2B5EF4-FFF2-40B4-BE49-F238E27FC236}">
                <a16:creationId xmlns:a16="http://schemas.microsoft.com/office/drawing/2014/main" id="{9A59F007-D080-16CB-A844-EFCB626B59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8936" y="2929869"/>
            <a:ext cx="604321" cy="6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42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01A9B-2549-BF83-46B8-F6382957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AAC8C44-19FA-F314-06EB-8F52F66A7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585CBB-648F-471F-97E9-F8B9E1C0A3EC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11155812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Indicadores descarte ambiental por programas de logística reversa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AB3ACA-BA27-34AC-2BCD-78C4C5F25E47}"/>
              </a:ext>
            </a:extLst>
          </p:cNvPr>
          <p:cNvSpPr txBox="1"/>
          <p:nvPr/>
        </p:nvSpPr>
        <p:spPr>
          <a:xfrm>
            <a:off x="877692" y="2193229"/>
            <a:ext cx="10314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descartados de forma ambientalmente correta 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256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espontas pelo Programa de Logística Reversa da Terra </a:t>
            </a:r>
            <a:r>
              <a:rPr lang="pt-BR" sz="2000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Cycle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 em Brasília e no Rio de Janeiro 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256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 unidades.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6E22D2B-5400-FFDA-2E2C-440519522995}"/>
              </a:ext>
            </a:extLst>
          </p:cNvPr>
          <p:cNvSpPr txBox="1"/>
          <p:nvPr/>
        </p:nvSpPr>
        <p:spPr>
          <a:xfrm>
            <a:off x="877690" y="4436895"/>
            <a:ext cx="10451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descartadas de forma ambientalmente correta pelo parceiro HP 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10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cartuchos em Brasília e no Rio de Janeiro não houve registro. </a:t>
            </a:r>
            <a:endParaRPr lang="pt-BR" sz="20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4" name="Gráfico 3" descr="Sabonete estrutura de tópicos">
            <a:extLst>
              <a:ext uri="{FF2B5EF4-FFF2-40B4-BE49-F238E27FC236}">
                <a16:creationId xmlns:a16="http://schemas.microsoft.com/office/drawing/2014/main" id="{C06FA326-CE7C-2A89-6278-DD0E81092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291" y="2149030"/>
            <a:ext cx="743401" cy="7434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BB28DD2-30C0-5ED2-10DF-49B69A2F8DEB}"/>
              </a:ext>
            </a:extLst>
          </p:cNvPr>
          <p:cNvSpPr txBox="1"/>
          <p:nvPr/>
        </p:nvSpPr>
        <p:spPr>
          <a:xfrm>
            <a:off x="877692" y="3238118"/>
            <a:ext cx="1012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descartados de forma ambientalmente correta 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57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tonners pelo Programa de Logística Reversa Simpress em Brasília e no Rio de Janeiro 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250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unidades.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DA1BE9C-6D0A-4FD2-4426-00066AB2CD96}"/>
              </a:ext>
            </a:extLst>
          </p:cNvPr>
          <p:cNvSpPr txBox="1"/>
          <p:nvPr/>
        </p:nvSpPr>
        <p:spPr>
          <a:xfrm>
            <a:off x="877692" y="5327896"/>
            <a:ext cx="9846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Foram descartadas de forma ambientalmente correta 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65 kg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</a:t>
            </a:r>
            <a:r>
              <a:rPr lang="pt-BR" sz="2000" b="1" dirty="0">
                <a:solidFill>
                  <a:srgbClr val="174BCC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baterias no Rio de Janeiro pelo parceiro </a:t>
            </a:r>
            <a:r>
              <a:rPr lang="pt-BR" sz="2000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Delurb</a:t>
            </a:r>
            <a:r>
              <a:rPr lang="pt-BR" sz="20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. Em Brasília, não houve necessidade deste tipo de descarte.</a:t>
            </a:r>
          </a:p>
        </p:txBody>
      </p:sp>
      <p:pic>
        <p:nvPicPr>
          <p:cNvPr id="11" name="Gráfico 10" descr="Bateria Cheia estrutura de tópicos">
            <a:extLst>
              <a:ext uri="{FF2B5EF4-FFF2-40B4-BE49-F238E27FC236}">
                <a16:creationId xmlns:a16="http://schemas.microsoft.com/office/drawing/2014/main" id="{8C776C8F-D6EC-047A-6797-078382BB5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34290" y="5464026"/>
            <a:ext cx="743401" cy="743401"/>
          </a:xfrm>
          <a:prstGeom prst="rect">
            <a:avLst/>
          </a:prstGeom>
        </p:spPr>
      </p:pic>
      <p:pic>
        <p:nvPicPr>
          <p:cNvPr id="9" name="Gráfico 8" descr="Fotocopiadora estrutura de tópicos">
            <a:extLst>
              <a:ext uri="{FF2B5EF4-FFF2-40B4-BE49-F238E27FC236}">
                <a16:creationId xmlns:a16="http://schemas.microsoft.com/office/drawing/2014/main" id="{E09BE14F-D824-75D7-8C1B-553782706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3326" y="3238118"/>
            <a:ext cx="565327" cy="565327"/>
          </a:xfrm>
          <a:prstGeom prst="rect">
            <a:avLst/>
          </a:prstGeom>
        </p:spPr>
      </p:pic>
      <p:pic>
        <p:nvPicPr>
          <p:cNvPr id="14" name="Gráfico 13" descr="Fax estrutura de tópicos">
            <a:extLst>
              <a:ext uri="{FF2B5EF4-FFF2-40B4-BE49-F238E27FC236}">
                <a16:creationId xmlns:a16="http://schemas.microsoft.com/office/drawing/2014/main" id="{853064A7-34E9-21DF-836D-BBC2CCA51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0681" y="4463156"/>
            <a:ext cx="560832" cy="5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55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AF6E4-8B36-1856-9FFB-2F952B061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2CD0321-CCD3-DAD3-E3B9-0997CA0B7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B918A4-5203-B64F-E3C5-87C79BE19FC1}"/>
              </a:ext>
            </a:extLst>
          </p:cNvPr>
          <p:cNvSpPr txBox="1">
            <a:spLocks/>
          </p:cNvSpPr>
          <p:nvPr/>
        </p:nvSpPr>
        <p:spPr bwMode="auto">
          <a:xfrm>
            <a:off x="877692" y="341700"/>
            <a:ext cx="8005628" cy="7371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4000" b="1" dirty="0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Indicadores sociais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6A9C6F-5664-1625-F072-41787D4BAEE0}"/>
              </a:ext>
            </a:extLst>
          </p:cNvPr>
          <p:cNvSpPr txBox="1"/>
          <p:nvPr/>
        </p:nvSpPr>
        <p:spPr>
          <a:xfrm>
            <a:off x="1116802" y="1864045"/>
            <a:ext cx="10395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Investimento no desenvolvimento educacional dos empregados (13.233 horas)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947ED1-7327-C29B-5012-8B9BF502C28F}"/>
              </a:ext>
            </a:extLst>
          </p:cNvPr>
          <p:cNvSpPr txBox="1"/>
          <p:nvPr/>
        </p:nvSpPr>
        <p:spPr>
          <a:xfrm>
            <a:off x="1116802" y="3445173"/>
            <a:ext cx="10240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Proporção de homens (44%) e mulheres no quadro funcional (56%)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98AFF8-BB5C-83E1-83AB-E2329DAF2CA0}"/>
              </a:ext>
            </a:extLst>
          </p:cNvPr>
          <p:cNvSpPr txBox="1"/>
          <p:nvPr/>
        </p:nvSpPr>
        <p:spPr>
          <a:xfrm>
            <a:off x="1116802" y="5026301"/>
            <a:ext cx="925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41% de mulheres no cargo de liderança</a:t>
            </a:r>
          </a:p>
        </p:txBody>
      </p:sp>
      <p:pic>
        <p:nvPicPr>
          <p:cNvPr id="7" name="Gráfico 6" descr="Idioma de aprendizagem remota estrutura de tópicos">
            <a:extLst>
              <a:ext uri="{FF2B5EF4-FFF2-40B4-BE49-F238E27FC236}">
                <a16:creationId xmlns:a16="http://schemas.microsoft.com/office/drawing/2014/main" id="{0FA4109B-7FBA-E530-70B3-E05504475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402" y="1883898"/>
            <a:ext cx="914400" cy="914400"/>
          </a:xfrm>
          <a:prstGeom prst="rect">
            <a:avLst/>
          </a:prstGeom>
        </p:spPr>
      </p:pic>
      <p:pic>
        <p:nvPicPr>
          <p:cNvPr id="9" name="Gráfico 8" descr="Homem e mulher estrutura de tópicos">
            <a:extLst>
              <a:ext uri="{FF2B5EF4-FFF2-40B4-BE49-F238E27FC236}">
                <a16:creationId xmlns:a16="http://schemas.microsoft.com/office/drawing/2014/main" id="{24B533E6-A53A-A6B9-F4C4-1AC2EBA71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402" y="3445173"/>
            <a:ext cx="914400" cy="914400"/>
          </a:xfrm>
          <a:prstGeom prst="rect">
            <a:avLst/>
          </a:prstGeom>
        </p:spPr>
      </p:pic>
      <p:pic>
        <p:nvPicPr>
          <p:cNvPr id="13" name="Gráfico 12" descr="Mulher estrutura de tópicos">
            <a:extLst>
              <a:ext uri="{FF2B5EF4-FFF2-40B4-BE49-F238E27FC236}">
                <a16:creationId xmlns:a16="http://schemas.microsoft.com/office/drawing/2014/main" id="{E2E9F8B8-835B-8DD0-D980-5CF34D0C2C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027" y="4895336"/>
            <a:ext cx="785150" cy="7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96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25FDA-CCAF-CB9A-D6C9-895130C5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F5B6E361-D489-B71B-5EFC-3B17A0037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44E19CD-0E12-1260-D3D0-9CF52D2C70A7}"/>
              </a:ext>
            </a:extLst>
          </p:cNvPr>
          <p:cNvSpPr txBox="1">
            <a:spLocks/>
          </p:cNvSpPr>
          <p:nvPr/>
        </p:nvSpPr>
        <p:spPr bwMode="auto">
          <a:xfrm>
            <a:off x="695400" y="4559679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r>
              <a:rPr lang="pt-BR" altLang="en-US" sz="4000" b="1" dirty="0">
                <a:solidFill>
                  <a:srgbClr val="779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EMISSÕES X COMPENSAÇÕES</a:t>
            </a:r>
          </a:p>
        </p:txBody>
      </p:sp>
    </p:spTree>
    <p:extLst>
      <p:ext uri="{BB962C8B-B14F-4D97-AF65-F5344CB8AC3E}">
        <p14:creationId xmlns:p14="http://schemas.microsoft.com/office/powerpoint/2010/main" val="2452568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8B4D-A456-766A-16F4-0C17FF69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DE15129-E262-2BF0-A6B0-E7F6647D3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75F941-0F9C-50EA-CBA2-5FA18DA6F2A5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Frota híbrida, uso do etanol e compensação</a:t>
            </a:r>
            <a:endParaRPr lang="pt-BR" sz="1400" dirty="0"/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 dirty="0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EFB38BE-1F98-304C-37A6-5D3FB99D4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3ED2BD0-1DBC-0414-41C1-296B46AE170B}"/>
              </a:ext>
            </a:extLst>
          </p:cNvPr>
          <p:cNvSpPr txBox="1"/>
          <p:nvPr/>
        </p:nvSpPr>
        <p:spPr>
          <a:xfrm>
            <a:off x="1199456" y="1641555"/>
            <a:ext cx="99013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 frota da CNC de 2024 é composta de carros híbridos e que abastecem com etanol - 60% (Brasília) e 70% (Rio), diminuindo os impactos negativos ao meio ambiente, além da otimização de rotas realizada pela equipe de transporte.</a:t>
            </a:r>
          </a:p>
          <a:p>
            <a:endParaRPr lang="pt-BR" sz="2800" b="1" dirty="0">
              <a:solidFill>
                <a:srgbClr val="1D5E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r>
              <a:rPr lang="pt-BR" sz="28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 restante da frota que utiliza combustível fóssil está compensando suas emissões de gases de efeito estufa com o parceiro Ticket Log, através do Programa Move for </a:t>
            </a:r>
            <a:r>
              <a:rPr lang="pt-BR" sz="2800" b="1" dirty="0" err="1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Good</a:t>
            </a:r>
            <a:r>
              <a:rPr lang="pt-BR" sz="28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que teve início em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3105513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CB1F8-79C6-AF68-80AE-17E06145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39F943F4-C6F8-3604-4B6F-C84CAE88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A05EBB-161D-BA48-1D27-FE2E71829326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Certificado de compensação das frotas</a:t>
            </a:r>
            <a:endParaRPr lang="pt-BR" sz="3600" b="1" dirty="0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FDDF2D5-3B89-133B-998A-636ABBB28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5" name="Imagem 4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FB8CB47E-ED03-BCC4-DE61-E1D40B1D14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52"/>
          <a:stretch>
            <a:fillRect/>
          </a:stretch>
        </p:blipFill>
        <p:spPr>
          <a:xfrm>
            <a:off x="0" y="1173999"/>
            <a:ext cx="6004841" cy="4510001"/>
          </a:xfrm>
          <a:prstGeom prst="rect">
            <a:avLst/>
          </a:prstGeom>
        </p:spPr>
      </p:pic>
      <p:pic>
        <p:nvPicPr>
          <p:cNvPr id="7" name="Imagem 6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2FD9C6B-B6B1-C4B1-B838-A0D8304EEC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200"/>
          <a:stretch>
            <a:fillRect/>
          </a:stretch>
        </p:blipFill>
        <p:spPr>
          <a:xfrm>
            <a:off x="6004841" y="1174000"/>
            <a:ext cx="6187159" cy="450224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150E051-DAA5-F10A-6211-A7DD38EB1387}"/>
              </a:ext>
            </a:extLst>
          </p:cNvPr>
          <p:cNvSpPr txBox="1"/>
          <p:nvPr/>
        </p:nvSpPr>
        <p:spPr>
          <a:xfrm>
            <a:off x="1257300" y="5901667"/>
            <a:ext cx="89016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O certificado atesta que 25 carros abastecidos com combustível fóssil no período de setembro a dezembro de 2024 no total aproximado de 11 toneladas CO2eq foram compensados, através da compra de créditos de carbono pela plataforma </a:t>
            </a:r>
            <a:r>
              <a:rPr lang="pt-BR" sz="1400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Verra</a:t>
            </a:r>
            <a:r>
              <a:rPr lang="pt-BR" sz="1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, por meio do Programa Move for </a:t>
            </a:r>
            <a:r>
              <a:rPr lang="pt-BR" sz="1400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Good</a:t>
            </a:r>
            <a:r>
              <a:rPr lang="pt-BR" sz="1400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720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71105-4CB7-2A8D-0FF1-B4198396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BCEC5345-0FE1-4A1A-2499-E0842F7E2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358"/>
            <a:ext cx="10229741" cy="686135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074BB59-18BE-FDB2-85D8-016D86208658}"/>
              </a:ext>
            </a:extLst>
          </p:cNvPr>
          <p:cNvSpPr/>
          <p:nvPr/>
        </p:nvSpPr>
        <p:spPr>
          <a:xfrm>
            <a:off x="998719" y="5326066"/>
            <a:ext cx="3995550" cy="995131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15ECFF2-981E-8376-DEDE-C8F2E5FF8E78}"/>
              </a:ext>
            </a:extLst>
          </p:cNvPr>
          <p:cNvSpPr txBox="1">
            <a:spLocks/>
          </p:cNvSpPr>
          <p:nvPr/>
        </p:nvSpPr>
        <p:spPr bwMode="auto">
          <a:xfrm>
            <a:off x="907380" y="336982"/>
            <a:ext cx="8600213" cy="7366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Resultado-chave da Sustentabilidade 2024</a:t>
            </a:r>
            <a:endParaRPr lang="pt-BR" sz="3600" b="1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9F5B0E5-EE0A-EDEB-29CA-4C9F3C36F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2C8D2-B63D-94FF-F7F9-4D4A829BC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417" y="5328135"/>
            <a:ext cx="250231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000" b="1" dirty="0">
                <a:solidFill>
                  <a:srgbClr val="001E38"/>
                </a:solidFill>
                <a:latin typeface="Arial"/>
                <a:ea typeface="ＭＳ Ｐゴシック"/>
                <a:cs typeface="Arial"/>
              </a:rPr>
              <a:t>87,5% das metas estabelecidas foram atingidas.</a:t>
            </a:r>
            <a:endParaRPr lang="pt-BR" sz="2000" dirty="0">
              <a:solidFill>
                <a:srgbClr val="000000"/>
              </a:solidFill>
              <a:cs typeface="Arial" charset="0"/>
            </a:endParaRPr>
          </a:p>
          <a:p>
            <a:endParaRPr lang="pt-BR" altLang="pt-BR" b="1" dirty="0">
              <a:solidFill>
                <a:srgbClr val="001E38"/>
              </a:solidFill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40BFABB-1268-8156-4F4A-5397751AF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76" y="1582146"/>
            <a:ext cx="6738607" cy="3463336"/>
          </a:xfrm>
          <a:prstGeom prst="rect">
            <a:avLst/>
          </a:prstGeom>
        </p:spPr>
      </p:pic>
      <p:pic>
        <p:nvPicPr>
          <p:cNvPr id="8" name="Gráfico 7" descr="Na mosca estrutura de tópicos">
            <a:extLst>
              <a:ext uri="{FF2B5EF4-FFF2-40B4-BE49-F238E27FC236}">
                <a16:creationId xmlns:a16="http://schemas.microsoft.com/office/drawing/2014/main" id="{3EBCB415-93B8-B592-AAE4-B37054753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2346" y="53268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98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E799-6F18-31A1-B6B1-68C77F3AF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5D2306A-7D5C-A4C2-8916-588DF6FD1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594CB5B-B099-DE00-39F8-AECA32A238F0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Move for </a:t>
            </a:r>
            <a:r>
              <a:rPr lang="pt-BR" sz="3200" b="1" dirty="0" err="1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Good</a:t>
            </a:r>
            <a:endParaRPr lang="pt-BR" sz="3600" b="1" dirty="0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BE79C8C-6047-B62C-4F63-4C7277E96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6C3A79-94B1-FE7C-8DBA-4981D6AA8F64}"/>
              </a:ext>
            </a:extLst>
          </p:cNvPr>
          <p:cNvSpPr txBox="1"/>
          <p:nvPr/>
        </p:nvSpPr>
        <p:spPr>
          <a:xfrm>
            <a:off x="1199456" y="1303227"/>
            <a:ext cx="9444160" cy="48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 Move for </a:t>
            </a:r>
            <a:r>
              <a:rPr lang="pt-BR" sz="2400" b="1" dirty="0" err="1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Good</a:t>
            </a:r>
            <a:r>
              <a:rPr lang="pt-BR" sz="24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é o programa global de apoio na transição para uma mobilidade de baixo carbono, através da empresa </a:t>
            </a:r>
            <a:r>
              <a:rPr lang="pt-BR" sz="2400" b="1" dirty="0" err="1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Edenred</a:t>
            </a:r>
            <a:r>
              <a:rPr lang="pt-BR" sz="24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que possui a marca Ticket Log de gestão de frota. </a:t>
            </a:r>
          </a:p>
          <a:p>
            <a:endParaRPr lang="pt-BR" sz="2400" b="1" dirty="0">
              <a:solidFill>
                <a:srgbClr val="1D5E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Os projetos apoiados pela empresa são: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BAESA PROJECT (Energia Hidrelétrica Brasil)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WHIRLPOOL HFO RAMOS 660 (Espuma no México)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TALAS DE MACIEL II WIND FARM (Projeto Eólico no Uruguai)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BARRO FORTE CERAMIC SWITCHING FUEL PROJECT II (Troca de combustível, uso de biomassa e combate ao desmatamento em fábricas de cerâmicas no Brasil)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1D5E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ABC NORTE REDD PROJECT (Preservação florestal no Brasil)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rgbClr val="1D5E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19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004F6-3002-D041-0941-63AC5CF6E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F557746-3705-85B7-00D3-AB39E61F8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D573A04-6536-D47A-9966-603F4D6957DF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 dirty="0">
                <a:solidFill>
                  <a:srgbClr val="001E3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Certificado de compensação aérea</a:t>
            </a:r>
            <a:endParaRPr lang="pt-BR" sz="3600" b="1" dirty="0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1559D8B-D7FE-29F2-D7D3-819FA2E5E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pic>
        <p:nvPicPr>
          <p:cNvPr id="4" name="Imagem 3" descr="Interface gráfica do usuário, Texto, Aplicativo, Email">
            <a:extLst>
              <a:ext uri="{FF2B5EF4-FFF2-40B4-BE49-F238E27FC236}">
                <a16:creationId xmlns:a16="http://schemas.microsoft.com/office/drawing/2014/main" id="{C9F3AA56-1316-E560-C1F5-3AE2DC9D5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176" y="1293545"/>
            <a:ext cx="5522976" cy="426754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172329D-CDA8-6D7E-63E4-7312070A04FC}"/>
              </a:ext>
            </a:extLst>
          </p:cNvPr>
          <p:cNvSpPr txBox="1"/>
          <p:nvPr/>
        </p:nvSpPr>
        <p:spPr>
          <a:xfrm>
            <a:off x="7095744" y="2024021"/>
            <a:ext cx="34747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O certificado atesta que os trechos das passagens corporativas emitidas pela LATAM no período do 1º semestre de 2024 no total de 7 toneladas CO2eq foram compensadas, através da compra de créditos de carbono pela plataforma </a:t>
            </a:r>
            <a:r>
              <a:rPr lang="pt-BR" b="1" dirty="0" err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Verra</a:t>
            </a:r>
            <a:r>
              <a:rPr lang="pt-BR" b="1" dirty="0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, por meio de um Projeto de Manejo Florestal no Peru. </a:t>
            </a:r>
          </a:p>
        </p:txBody>
      </p:sp>
    </p:spTree>
    <p:extLst>
      <p:ext uri="{BB962C8B-B14F-4D97-AF65-F5344CB8AC3E}">
        <p14:creationId xmlns:p14="http://schemas.microsoft.com/office/powerpoint/2010/main" val="3973626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D7C7322E-C8E3-D10A-E714-33805C615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4" y="-3357"/>
            <a:ext cx="12199803" cy="4656494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BBE309CD-B913-72FD-5BEF-8515842B2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9700" y="6964"/>
            <a:ext cx="3162300" cy="32766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03DFE9DC-7B1F-80E1-6826-789C08B8B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627" y="724364"/>
            <a:ext cx="2931940" cy="1192468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0205864A-3922-CF2C-3863-560EE1369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39978" y="5783257"/>
            <a:ext cx="404607" cy="7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7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8619B-E090-36AA-C1BE-849B149DA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82937BB7-76A7-A527-A360-94C5A024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27F564-6F5B-6360-7345-AAAB119125CB}"/>
              </a:ext>
            </a:extLst>
          </p:cNvPr>
          <p:cNvSpPr txBox="1">
            <a:spLocks/>
          </p:cNvSpPr>
          <p:nvPr/>
        </p:nvSpPr>
        <p:spPr bwMode="auto">
          <a:xfrm>
            <a:off x="911424" y="5877272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endParaRPr lang="pt-BR" altLang="en-US" sz="3200">
              <a:solidFill>
                <a:srgbClr val="7E7F7F"/>
              </a:solidFill>
              <a:latin typeface="HelveticaNeueLT Pro 95 Blk" panose="020B0904020202020204" pitchFamily="34" charset="0"/>
              <a:ea typeface="ＭＳ Ｐゴシック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C0780E-9744-D9E2-98DD-73E14B967CE2}"/>
              </a:ext>
            </a:extLst>
          </p:cNvPr>
          <p:cNvSpPr txBox="1">
            <a:spLocks/>
          </p:cNvSpPr>
          <p:nvPr/>
        </p:nvSpPr>
        <p:spPr bwMode="auto">
          <a:xfrm>
            <a:off x="695400" y="4559679"/>
            <a:ext cx="84249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/>
            <a:r>
              <a:rPr lang="pt-BR" altLang="en-US" sz="4000" b="1">
                <a:solidFill>
                  <a:srgbClr val="779EFF"/>
                </a:solidFill>
                <a:latin typeface="Arial"/>
                <a:ea typeface="ＭＳ Ｐゴシック"/>
                <a:cs typeface="Arial"/>
              </a:rPr>
              <a:t>INICIATIVAS INTERNAS</a:t>
            </a:r>
          </a:p>
        </p:txBody>
      </p:sp>
    </p:spTree>
    <p:extLst>
      <p:ext uri="{BB962C8B-B14F-4D97-AF65-F5344CB8AC3E}">
        <p14:creationId xmlns:p14="http://schemas.microsoft.com/office/powerpoint/2010/main" val="48158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2B57E-3189-18DD-BD0A-7476F725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484F8AC7-407D-1DD3-6AED-0FA2CD873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E6EE480-97AD-0F35-0F5F-3F35A59F02AA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Projeto piloto – Sustentabilidade nos processos de compras</a:t>
            </a:r>
            <a:endParaRPr lang="pt-BR" sz="32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C44F95C-A384-EAAC-DAA5-239B65523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5994558-BBD6-D516-15AE-FD2533E50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63" y="2393256"/>
            <a:ext cx="5548660" cy="41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Foi criada uma metodologia para análise e inserção da sustentabilidade nos processos da Gerência de Suprimentos e Patrimônio. Assim, foi realizada uma oficina para inserção desses aspectos. Os times da área foram treinados e indicadores de sustentabilidade inseridos no relatório de gestão da área. Além do mapeamento de melhorias e ações que podem ser incorporadas pela área.</a:t>
            </a:r>
          </a:p>
        </p:txBody>
      </p:sp>
      <p:pic>
        <p:nvPicPr>
          <p:cNvPr id="3" name="Imagem 2" descr="Grup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89E566DA-E910-6AC5-FE47-2DDE5C9B6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0009" y="3430810"/>
            <a:ext cx="2428205" cy="3262649"/>
          </a:xfrm>
          <a:prstGeom prst="rect">
            <a:avLst/>
          </a:prstGeom>
        </p:spPr>
      </p:pic>
      <p:pic>
        <p:nvPicPr>
          <p:cNvPr id="5" name="Imagem 4" descr="Grup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26C1EC44-F40F-82B2-1B48-EDFCA64FE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431" y="79514"/>
            <a:ext cx="2428206" cy="3262649"/>
          </a:xfrm>
          <a:prstGeom prst="rect">
            <a:avLst/>
          </a:prstGeom>
        </p:spPr>
      </p:pic>
      <p:pic>
        <p:nvPicPr>
          <p:cNvPr id="6" name="Imagem 5" descr="Grupo de pessoas sentadas ao redor de uma mesa de escritório">
            <a:extLst>
              <a:ext uri="{FF2B5EF4-FFF2-40B4-BE49-F238E27FC236}">
                <a16:creationId xmlns:a16="http://schemas.microsoft.com/office/drawing/2014/main" id="{CCC9CE26-1A41-FBCA-2CF7-5642347B2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936" y="76293"/>
            <a:ext cx="2428206" cy="32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0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FA5C-0415-243B-1B26-6829CB2D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B7217551-BB41-8992-3FF0-75DEC6DDD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03" y="-3358"/>
            <a:ext cx="6875120" cy="68613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99A1CA9-39E3-D3D7-0971-959DD0A41A67}"/>
              </a:ext>
            </a:extLst>
          </p:cNvPr>
          <p:cNvSpPr txBox="1">
            <a:spLocks/>
          </p:cNvSpPr>
          <p:nvPr/>
        </p:nvSpPr>
        <p:spPr bwMode="auto">
          <a:xfrm>
            <a:off x="907380" y="381284"/>
            <a:ext cx="5620668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Educação para sustentabilidade</a:t>
            </a:r>
            <a:endParaRPr lang="pt-BR" sz="3600" b="1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020AC9-5BD5-0074-C254-D59F6631C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F84AD91-8249-E581-102B-09CE7998E294}"/>
              </a:ext>
            </a:extLst>
          </p:cNvPr>
          <p:cNvSpPr/>
          <p:nvPr/>
        </p:nvSpPr>
        <p:spPr>
          <a:xfrm>
            <a:off x="897553" y="5584317"/>
            <a:ext cx="4766410" cy="508979"/>
          </a:xfrm>
          <a:prstGeom prst="roundRect">
            <a:avLst>
              <a:gd name="adj" fmla="val 50000"/>
            </a:avLst>
          </a:prstGeom>
          <a:solidFill>
            <a:srgbClr val="A5BFF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2921224-3E07-96A8-6527-397C728EF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84" y="2307398"/>
            <a:ext cx="5548660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en-US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UniCNC</a:t>
            </a:r>
            <a:r>
              <a:rPr lang="pt-BR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cursos de Sustentabilidade disponíveis aos colaboradores da CNC e materiais adicionais com vídeos.</a:t>
            </a: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2C1852-0289-F10B-BC75-9D23666AB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106" y="332657"/>
            <a:ext cx="1836203" cy="24482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B53839-CCEC-EA33-3917-DE2C3E899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1683" y="3212976"/>
            <a:ext cx="2307052" cy="21602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953CA3-87B7-D3CB-9484-11367253B7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720"/>
          <a:stretch/>
        </p:blipFill>
        <p:spPr>
          <a:xfrm>
            <a:off x="9363583" y="358067"/>
            <a:ext cx="2381582" cy="21602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C5B7C6E-8E62-D53B-A7F5-867A8BC016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887" y="5584317"/>
            <a:ext cx="3153215" cy="117650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51944E9-FACE-0195-1A78-49F822A68E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9033" y="3212976"/>
            <a:ext cx="229437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59342-DC18-C77B-EA77-2246B53A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CE14345E-9BF8-F9D6-37B9-2B1CC63E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03" y="-3358"/>
            <a:ext cx="991235" cy="6861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CDC242-B8DB-4EBA-2DDE-439D29CADF4B}"/>
              </a:ext>
            </a:extLst>
          </p:cNvPr>
          <p:cNvSpPr txBox="1">
            <a:spLocks/>
          </p:cNvSpPr>
          <p:nvPr/>
        </p:nvSpPr>
        <p:spPr bwMode="auto">
          <a:xfrm>
            <a:off x="1122938" y="381284"/>
            <a:ext cx="8861493" cy="648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4" charset="-128"/>
                <a:cs typeface="ＭＳ Ｐゴシック" pitchFamily="6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 eaLnBrk="1" hangingPunct="1">
              <a:lnSpc>
                <a:spcPct val="120000"/>
              </a:lnSpc>
              <a:defRPr/>
            </a:pPr>
            <a:r>
              <a:rPr lang="pt-BR" sz="3200" b="1">
                <a:solidFill>
                  <a:srgbClr val="001E38"/>
                </a:solidFill>
                <a:latin typeface="Arial"/>
                <a:ea typeface="ＭＳ Ｐゴシック"/>
                <a:cs typeface="Arial"/>
              </a:rPr>
              <a:t>Educação em sustentabilidade para o time de eventos</a:t>
            </a:r>
            <a:endParaRPr lang="pt-BR" sz="800"/>
          </a:p>
          <a:p>
            <a:pPr algn="l" eaLnBrk="1" hangingPunct="1">
              <a:lnSpc>
                <a:spcPct val="120000"/>
              </a:lnSpc>
              <a:defRPr/>
            </a:pPr>
            <a:endParaRPr lang="pt-BR" sz="1400"/>
          </a:p>
          <a:p>
            <a:pPr algn="l" eaLnBrk="1" hangingPunct="1">
              <a:lnSpc>
                <a:spcPct val="120000"/>
              </a:lnSpc>
              <a:defRPr/>
            </a:pPr>
            <a:endParaRPr lang="pt-BR" sz="3600" b="1">
              <a:solidFill>
                <a:srgbClr val="001E38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C348F53-A3F8-8B57-D6D9-CC7D96A34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94" y="332657"/>
            <a:ext cx="404607" cy="74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F42C95-8045-C903-AB5B-618A0B72ED6C}"/>
              </a:ext>
            </a:extLst>
          </p:cNvPr>
          <p:cNvSpPr txBox="1"/>
          <p:nvPr/>
        </p:nvSpPr>
        <p:spPr>
          <a:xfrm>
            <a:off x="1251935" y="1916832"/>
            <a:ext cx="3096344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solidFill>
                  <a:srgbClr val="1D5EFF"/>
                </a:solidFill>
                <a:latin typeface="Arial"/>
                <a:ea typeface="ＭＳ Ｐゴシック"/>
                <a:cs typeface="Arial"/>
              </a:rPr>
              <a:t>O Ecos – Programa de Sustentabilidade promoveu a oficina “Sustentabilidade na Área de Eventos” para as equipes de eventos da CNC e Administrações Nacionais de Sesc e Senac.   </a:t>
            </a:r>
          </a:p>
          <a:p>
            <a:endParaRPr lang="pt-BR" sz="1600" b="1">
              <a:solidFill>
                <a:srgbClr val="1D5E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A72D0B7-D137-6AB7-8647-3C5C5AA31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055617-BCB4-F4A9-A596-FF316ED0E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856" y="1309602"/>
            <a:ext cx="5040092" cy="21420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48CD64-7B9D-3070-15F6-56C6F146E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472" y="4230632"/>
            <a:ext cx="4602088" cy="24448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FA6227-A658-1DBE-ABC8-90CDF0941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072" y="4019691"/>
            <a:ext cx="5231904" cy="283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36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ece57a-9d84-4b11-ade3-bae76f40eea8">
      <Terms xmlns="http://schemas.microsoft.com/office/infopath/2007/PartnerControls"/>
    </lcf76f155ced4ddcb4097134ff3c332f>
    <TaxCatchAll xmlns="34a3c5ca-aca4-4fe4-8cfe-d4e6ce348b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02A77F9E02114A976AC7D9A5266E6B" ma:contentTypeVersion="15" ma:contentTypeDescription="Crie um novo documento." ma:contentTypeScope="" ma:versionID="5219381efd5993806704f70753bad4f7">
  <xsd:schema xmlns:xsd="http://www.w3.org/2001/XMLSchema" xmlns:xs="http://www.w3.org/2001/XMLSchema" xmlns:p="http://schemas.microsoft.com/office/2006/metadata/properties" xmlns:ns2="34a3c5ca-aca4-4fe4-8cfe-d4e6ce348b4c" xmlns:ns3="c2ece57a-9d84-4b11-ade3-bae76f40eea8" targetNamespace="http://schemas.microsoft.com/office/2006/metadata/properties" ma:root="true" ma:fieldsID="8c27b266e1536b765f4d55c00ac6744b" ns2:_="" ns3:_="">
    <xsd:import namespace="34a3c5ca-aca4-4fe4-8cfe-d4e6ce348b4c"/>
    <xsd:import namespace="c2ece57a-9d84-4b11-ade3-bae76f40ee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a3c5ca-aca4-4fe4-8cfe-d4e6ce348b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1a19ac4-5304-4351-b50c-8caf2cb41968}" ma:internalName="TaxCatchAll" ma:showField="CatchAllData" ma:web="34a3c5ca-aca4-4fe4-8cfe-d4e6ce348b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ce57a-9d84-4b11-ade3-bae76f40ee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160d563-b87e-4e36-88fc-71e4146b87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36E030-CB75-40C0-B787-99B8180971EF}">
  <ds:schemaRefs>
    <ds:schemaRef ds:uri="7d6a1d81-ebe6-4f3a-b506-94fd4d97f142"/>
    <ds:schemaRef ds:uri="a71d8801-a52c-41cb-8e1e-9bd3894c7f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2ece57a-9d84-4b11-ade3-bae76f40eea8"/>
    <ds:schemaRef ds:uri="34a3c5ca-aca4-4fe4-8cfe-d4e6ce348b4c"/>
  </ds:schemaRefs>
</ds:datastoreItem>
</file>

<file path=customXml/itemProps2.xml><?xml version="1.0" encoding="utf-8"?>
<ds:datastoreItem xmlns:ds="http://schemas.openxmlformats.org/officeDocument/2006/customXml" ds:itemID="{CCEA87CC-0455-4EDD-B164-F7D7B1FE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a3c5ca-aca4-4fe4-8cfe-d4e6ce348b4c"/>
    <ds:schemaRef ds:uri="c2ece57a-9d84-4b11-ade3-bae76f40ee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094B88-D8E2-4FFE-BF91-2E21E227E4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{174ECE97-9842-594D-A504-31360F47A32A}tf10001067</Template>
  <TotalTime>1134</TotalTime>
  <Words>3323</Words>
  <Application>Microsoft Office PowerPoint</Application>
  <PresentationFormat>Widescreen</PresentationFormat>
  <Paragraphs>270</Paragraphs>
  <Slides>52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7" baseType="lpstr">
      <vt:lpstr>Arial</vt:lpstr>
      <vt:lpstr>Calibri</vt:lpstr>
      <vt:lpstr>Garamond</vt:lpstr>
      <vt:lpstr>HelveticaNeueLT Pro 95 Blk</vt:lpstr>
      <vt:lpstr>Savon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SESC/DN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 Cristina  Pereira</dc:creator>
  <cp:lastModifiedBy>Fernanda Ribeiro Ramos Lopes</cp:lastModifiedBy>
  <cp:revision>857</cp:revision>
  <cp:lastPrinted>2019-03-07T15:26:32Z</cp:lastPrinted>
  <dcterms:created xsi:type="dcterms:W3CDTF">2011-11-14T11:05:27Z</dcterms:created>
  <dcterms:modified xsi:type="dcterms:W3CDTF">2026-03-25T18:16:11Z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0x0101001D02A77F9E02114A976AC7D9A5266E6B</vt:lpwstr>
  </property>
</Properties>
</file>