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84" r:id="rId5"/>
    <p:sldId id="273" r:id="rId6"/>
    <p:sldId id="281" r:id="rId7"/>
    <p:sldId id="287" r:id="rId8"/>
    <p:sldId id="269" r:id="rId9"/>
    <p:sldId id="270" r:id="rId10"/>
    <p:sldId id="276" r:id="rId11"/>
    <p:sldId id="282" r:id="rId12"/>
    <p:sldId id="283" r:id="rId13"/>
    <p:sldId id="280" r:id="rId14"/>
    <p:sldId id="278" r:id="rId15"/>
    <p:sldId id="271" r:id="rId16"/>
    <p:sldId id="272" r:id="rId17"/>
  </p:sldIdLst>
  <p:sldSz cx="18288000" cy="10287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40" autoAdjust="0"/>
  </p:normalViewPr>
  <p:slideViewPr>
    <p:cSldViewPr snapToGrid="0">
      <p:cViewPr varScale="1">
        <p:scale>
          <a:sx n="76" d="100"/>
          <a:sy n="76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9A47320-101F-49D5-85FF-C4D5993F601F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848C637-9043-4F75-9825-32CA1487C64A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EB5A907-A642-4F47-A4A8-949701ADB543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3615F48-7847-4F4E-86F6-BAD5E2685033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7C68FF3-2768-471E-B462-928D4835935F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B17A9EE-460F-4931-858E-7005A2A18721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3B0D6C2-8E3A-4C0C-B7D2-7740199A38B7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63DC163-4A93-4BAC-A971-B80880752C3F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B40D380-FCAC-45D7-856F-B1BB9D1120A2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3B6D164-4F83-4940-ADEB-045A957BE9CC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6D1E186-50AB-4B1A-9B2E-8FA1590C27E6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1A003C9-76C8-4DC3-845D-8EB0189954DC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&lt;data/hora&gt;</a:t>
            </a:r>
            <a:endParaRPr lang="pt-BR" sz="12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pt-BR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59E0714-2C46-4C64-9322-E31C852DD391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Clique para editar o formato do texto do título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2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2.webp"/><Relationship Id="rId10" Type="http://schemas.openxmlformats.org/officeDocument/2006/relationships/image" Target="../media/image5.png"/><Relationship Id="rId4" Type="http://schemas.openxmlformats.org/officeDocument/2006/relationships/image" Target="../media/image21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.png"/><Relationship Id="rId7" Type="http://schemas.openxmlformats.org/officeDocument/2006/relationships/image" Target="../media/image2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appasp.economia.go.gov.br/legislacao/arquivos/Rcte/Anexos/ANEXO_13_Atividades_Especiais.htm#CAPX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2"/>
          <p:cNvSpPr/>
          <p:nvPr/>
        </p:nvSpPr>
        <p:spPr>
          <a:xfrm>
            <a:off x="266230" y="8818642"/>
            <a:ext cx="3922560" cy="798840"/>
          </a:xfrm>
          <a:custGeom>
            <a:avLst/>
            <a:gdLst/>
            <a:ahLst/>
            <a:cxnLst/>
            <a:rect l="l" t="t" r="r" b="b"/>
            <a:pathLst>
              <a:path w="3923052" h="799322">
                <a:moveTo>
                  <a:pt x="0" y="0"/>
                </a:moveTo>
                <a:lnTo>
                  <a:pt x="3923053" y="0"/>
                </a:lnTo>
                <a:lnTo>
                  <a:pt x="3923053" y="799322"/>
                </a:lnTo>
                <a:lnTo>
                  <a:pt x="0" y="79932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TextBox 3"/>
          <p:cNvSpPr/>
          <p:nvPr/>
        </p:nvSpPr>
        <p:spPr>
          <a:xfrm>
            <a:off x="266230" y="3547108"/>
            <a:ext cx="12032720" cy="13340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ts val="5301"/>
              </a:lnSpc>
              <a:buNone/>
            </a:pPr>
            <a:r>
              <a:rPr lang="en-US" sz="4400" b="1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Heavitas"/>
                <a:cs typeface="Times New Roman" panose="02020603050405020304" pitchFamily="18" charset="0"/>
              </a:rPr>
              <a:t>Integração</a:t>
            </a:r>
            <a:r>
              <a:rPr lang="en-US" sz="44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Heavitas"/>
                <a:cs typeface="Times New Roman" panose="02020603050405020304" pitchFamily="18" charset="0"/>
              </a:rPr>
              <a:t> dos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Heavitas"/>
                <a:cs typeface="Times New Roman" panose="02020603050405020304" pitchFamily="18" charset="0"/>
              </a:rPr>
              <a:t>meios</a:t>
            </a:r>
            <a:r>
              <a:rPr lang="en-US" sz="44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Heavitas"/>
                <a:cs typeface="Times New Roman" panose="02020603050405020304" pitchFamily="18" charset="0"/>
              </a:rPr>
              <a:t> de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Heavitas"/>
                <a:cs typeface="Times New Roman" panose="02020603050405020304" pitchFamily="18" charset="0"/>
              </a:rPr>
              <a:t>pagamentos</a:t>
            </a:r>
            <a:r>
              <a:rPr lang="en-US" sz="44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Heavitas"/>
                <a:cs typeface="Times New Roman" panose="02020603050405020304" pitchFamily="18" charset="0"/>
              </a:rPr>
              <a:t> com a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Heavitas"/>
                <a:cs typeface="Times New Roman" panose="02020603050405020304" pitchFamily="18" charset="0"/>
              </a:rPr>
              <a:t>emissão</a:t>
            </a:r>
            <a:r>
              <a:rPr lang="en-US" sz="44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Heavitas"/>
                <a:cs typeface="Times New Roman" panose="02020603050405020304" pitchFamily="18" charset="0"/>
              </a:rPr>
              <a:t> dos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Heavitas"/>
                <a:cs typeface="Times New Roman" panose="02020603050405020304" pitchFamily="18" charset="0"/>
              </a:rPr>
              <a:t>documentos</a:t>
            </a:r>
            <a:r>
              <a:rPr lang="en-US" sz="44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Heavitas"/>
                <a:cs typeface="Times New Roman" panose="02020603050405020304" pitchFamily="18" charset="0"/>
              </a:rPr>
              <a:t>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Heavitas"/>
                <a:cs typeface="Times New Roman" panose="02020603050405020304" pitchFamily="18" charset="0"/>
              </a:rPr>
              <a:t>fiscais</a:t>
            </a:r>
            <a:r>
              <a:rPr lang="en-US" sz="44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Heavitas"/>
                <a:cs typeface="Times New Roman" panose="02020603050405020304" pitchFamily="18" charset="0"/>
              </a:rPr>
              <a:t> (IN 1.608/2025)</a:t>
            </a:r>
            <a:endParaRPr lang="pt-BR" sz="4400" b="1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Freeform 5"/>
          <p:cNvSpPr/>
          <p:nvPr/>
        </p:nvSpPr>
        <p:spPr>
          <a:xfrm>
            <a:off x="14409360" y="349200"/>
            <a:ext cx="3523320" cy="9587880"/>
          </a:xfrm>
          <a:custGeom>
            <a:avLst/>
            <a:gdLst/>
            <a:ahLst/>
            <a:cxnLst/>
            <a:rect l="l" t="t" r="r" b="b"/>
            <a:pathLst>
              <a:path w="3523690" h="9588271">
                <a:moveTo>
                  <a:pt x="0" y="0"/>
                </a:moveTo>
                <a:lnTo>
                  <a:pt x="3523690" y="0"/>
                </a:lnTo>
                <a:lnTo>
                  <a:pt x="3523690" y="9588272"/>
                </a:lnTo>
                <a:lnTo>
                  <a:pt x="0" y="958827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Freeform 6"/>
          <p:cNvSpPr/>
          <p:nvPr/>
        </p:nvSpPr>
        <p:spPr>
          <a:xfrm rot="10800000">
            <a:off x="355319" y="5327021"/>
            <a:ext cx="11160819" cy="78851"/>
          </a:xfrm>
          <a:custGeom>
            <a:avLst/>
            <a:gdLst/>
            <a:ahLst/>
            <a:cxnLst/>
            <a:rect l="l" t="t" r="r" b="b"/>
            <a:pathLst>
              <a:path w="8313738" h="61709">
                <a:moveTo>
                  <a:pt x="0" y="0"/>
                </a:moveTo>
                <a:lnTo>
                  <a:pt x="8313739" y="0"/>
                </a:lnTo>
                <a:lnTo>
                  <a:pt x="8313739" y="61709"/>
                </a:lnTo>
                <a:lnTo>
                  <a:pt x="0" y="617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Freeform 7"/>
          <p:cNvSpPr/>
          <p:nvPr/>
        </p:nvSpPr>
        <p:spPr>
          <a:xfrm>
            <a:off x="12005411" y="1307160"/>
            <a:ext cx="6179760" cy="8979840"/>
          </a:xfrm>
          <a:custGeom>
            <a:avLst/>
            <a:gdLst/>
            <a:ahLst/>
            <a:cxnLst/>
            <a:rect l="l" t="t" r="r" b="b"/>
            <a:pathLst>
              <a:path w="6179989" h="8980230">
                <a:moveTo>
                  <a:pt x="0" y="0"/>
                </a:moveTo>
                <a:lnTo>
                  <a:pt x="6179990" y="0"/>
                </a:lnTo>
                <a:lnTo>
                  <a:pt x="6179990" y="8980230"/>
                </a:lnTo>
                <a:lnTo>
                  <a:pt x="0" y="898023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Freeform 2"/>
          <p:cNvSpPr/>
          <p:nvPr/>
        </p:nvSpPr>
        <p:spPr>
          <a:xfrm>
            <a:off x="15487200" y="344880"/>
            <a:ext cx="2306880" cy="9597240"/>
          </a:xfrm>
          <a:custGeom>
            <a:avLst/>
            <a:gdLst/>
            <a:ahLst/>
            <a:cxnLst/>
            <a:rect l="l" t="t" r="r" b="b"/>
            <a:pathLst>
              <a:path w="2307397" h="9597491">
                <a:moveTo>
                  <a:pt x="0" y="0"/>
                </a:moveTo>
                <a:lnTo>
                  <a:pt x="2307396" y="0"/>
                </a:lnTo>
                <a:lnTo>
                  <a:pt x="2307396" y="9597492"/>
                </a:lnTo>
                <a:lnTo>
                  <a:pt x="0" y="959749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TextBox 3"/>
          <p:cNvSpPr/>
          <p:nvPr/>
        </p:nvSpPr>
        <p:spPr>
          <a:xfrm>
            <a:off x="0" y="117074"/>
            <a:ext cx="15487200" cy="141994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ts val="5828"/>
              </a:lnSpc>
              <a:buNone/>
            </a:pPr>
            <a:r>
              <a:rPr lang="pt-BR" sz="3600" b="1" spc="-1" dirty="0">
                <a:solidFill>
                  <a:srgbClr val="000000"/>
                </a:solidFill>
                <a:latin typeface="Heavitas"/>
              </a:rPr>
              <a:t>Análise</a:t>
            </a:r>
            <a:r>
              <a:rPr lang="pt-BR" sz="3600" b="1" strike="noStrike" spc="-1" dirty="0">
                <a:solidFill>
                  <a:srgbClr val="000000"/>
                </a:solidFill>
                <a:latin typeface="Heavitas"/>
                <a:ea typeface="Heavitas"/>
              </a:rPr>
              <a:t> </a:t>
            </a:r>
            <a:r>
              <a:rPr lang="pt-BR" sz="3600" b="1" spc="-1" dirty="0">
                <a:solidFill>
                  <a:srgbClr val="000000"/>
                </a:solidFill>
                <a:latin typeface="Heavitas"/>
              </a:rPr>
              <a:t>da IN 1.608/2025 </a:t>
            </a:r>
          </a:p>
          <a:p>
            <a:pPr algn="ctr">
              <a:lnSpc>
                <a:spcPts val="5828"/>
              </a:lnSpc>
              <a:buNone/>
            </a:pPr>
            <a:r>
              <a:rPr lang="pt-BR" sz="2800" b="1" strike="noStrike" spc="-1" dirty="0">
                <a:solidFill>
                  <a:srgbClr val="000000"/>
                </a:solidFill>
                <a:latin typeface="Heavitas"/>
                <a:ea typeface="Heavitas"/>
              </a:rPr>
              <a:t>Integração Sistêmica</a:t>
            </a:r>
            <a:endParaRPr lang="pt-BR" sz="2800" b="1" strike="noStrike" spc="-1" dirty="0">
              <a:latin typeface="Arial"/>
            </a:endParaRPr>
          </a:p>
        </p:txBody>
      </p:sp>
      <p:sp>
        <p:nvSpPr>
          <p:cNvPr id="227" name="Freeform 7"/>
          <p:cNvSpPr/>
          <p:nvPr/>
        </p:nvSpPr>
        <p:spPr>
          <a:xfrm rot="10800000" flipV="1">
            <a:off x="116609" y="1646548"/>
            <a:ext cx="14755090" cy="45719"/>
          </a:xfrm>
          <a:custGeom>
            <a:avLst/>
            <a:gdLst/>
            <a:ahLst/>
            <a:cxnLst/>
            <a:rect l="l" t="t" r="r" b="b"/>
            <a:pathLst>
              <a:path w="13866081" h="102922">
                <a:moveTo>
                  <a:pt x="0" y="0"/>
                </a:moveTo>
                <a:lnTo>
                  <a:pt x="13866081" y="0"/>
                </a:lnTo>
                <a:lnTo>
                  <a:pt x="13866081" y="102922"/>
                </a:lnTo>
                <a:lnTo>
                  <a:pt x="0" y="10292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202C1E8-5840-40C6-894A-71FD9E17ACB5}"/>
              </a:ext>
            </a:extLst>
          </p:cNvPr>
          <p:cNvSpPr/>
          <p:nvPr/>
        </p:nvSpPr>
        <p:spPr>
          <a:xfrm>
            <a:off x="239416" y="6821365"/>
            <a:ext cx="1475509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Art. 1º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</a:rPr>
              <a:t>  Esta Instrução dispõe sobre a vinculação entre as transações efetuadas por meio de pagamento eletrônico e a emissão do correspondente documento fiscal, referentes a operações de circulação de mercadorias realizadas por contribuinte do Imposto Sobre Operações Relativas à Circulação de Mercadorias e Sobre Prestações de Serviços de Transporte Interestadual e Intermunicipal e de Comunicação - ICMS, mediante </a:t>
            </a: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interligação tecnológica do sistema de pagamento com o programa emissor do documento fiscal.</a:t>
            </a:r>
          </a:p>
          <a:p>
            <a:pPr indent="180340" algn="just">
              <a:spcAft>
                <a:spcPts val="600"/>
              </a:spcAft>
            </a:pPr>
            <a:endParaRPr lang="pt-BR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180340" algn="just"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</a:rPr>
              <a:t>§ 1º  Para fins do disposto nesta Instrução, considera-se interligação tecnológica a comunicação direta, imediata e integrada entre o sistema de pagamento e o software de emissão de documentos fiscais, sem intervenção manual ou comando externo.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422A2A9-2904-42D8-8F8C-C535E8746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36" y="2097572"/>
            <a:ext cx="14506663" cy="456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56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Box 3"/>
          <p:cNvSpPr/>
          <p:nvPr/>
        </p:nvSpPr>
        <p:spPr>
          <a:xfrm>
            <a:off x="101600" y="125549"/>
            <a:ext cx="18099402" cy="141994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ts val="5828"/>
              </a:lnSpc>
            </a:pPr>
            <a:r>
              <a:rPr lang="pt-BR" sz="3600" b="1" spc="-1" dirty="0">
                <a:solidFill>
                  <a:srgbClr val="000000"/>
                </a:solidFill>
                <a:latin typeface="Heavitas"/>
              </a:rPr>
              <a:t>Análise da IN 1.608/2025 </a:t>
            </a:r>
          </a:p>
          <a:p>
            <a:pPr algn="ctr">
              <a:lnSpc>
                <a:spcPts val="5828"/>
              </a:lnSpc>
            </a:pPr>
            <a:r>
              <a:rPr lang="pt-BR" sz="2800" b="1" spc="-1" dirty="0">
                <a:solidFill>
                  <a:srgbClr val="000000"/>
                </a:solidFill>
                <a:latin typeface="Heavitas"/>
              </a:rPr>
              <a:t>Obrigatoriedade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202C1E8-5840-40C6-894A-71FD9E17ACB5}"/>
              </a:ext>
            </a:extLst>
          </p:cNvPr>
          <p:cNvSpPr/>
          <p:nvPr/>
        </p:nvSpPr>
        <p:spPr>
          <a:xfrm>
            <a:off x="2519962" y="7213532"/>
            <a:ext cx="156571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</a:rPr>
              <a:t>Art. 2º  A vinculação de que trata o art. 1º desta Instrução é obrigatória nas operações de circulação de mercadorias acobertadas por Nota Fiscal Eletrônica - NF-e, modelo 55, ou por Nota Fiscal de Consumidor Eletrônica - NFC-e, modelo 65, cujo pagamento seja efetuado por meio do uso de:</a:t>
            </a:r>
          </a:p>
          <a:p>
            <a:endParaRPr lang="pt-B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</a:rPr>
              <a:t>I - cartões de crédito, de débito, de loja ("</a:t>
            </a:r>
            <a:r>
              <a:rPr lang="pt-BR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private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label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</a:rPr>
              <a:t>") ou pré-pagos;</a:t>
            </a:r>
          </a:p>
          <a:p>
            <a:endParaRPr lang="pt-B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</a:rPr>
              <a:t>II - transferência eletrônica de recursos via Sistema de Pagamento Instantâneo - PIX;</a:t>
            </a:r>
          </a:p>
          <a:p>
            <a:endParaRPr lang="pt-B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</a:rPr>
              <a:t>III - demais instrumentos de pagamento eletrônico reconhecidos pelo Sistema de Pagamentos Brasileiro - SPB.</a:t>
            </a:r>
          </a:p>
        </p:txBody>
      </p:sp>
      <p:pic>
        <p:nvPicPr>
          <p:cNvPr id="1026" name="Picture 2" descr="https://img.freepik.com/vetores-premium/icone-de-cartoes-de-credito-simbolo-de-pagamento-sinal-de-conta-bancaria_53562-15455.jpg">
            <a:extLst>
              <a:ext uri="{FF2B5EF4-FFF2-40B4-BE49-F238E27FC236}">
                <a16:creationId xmlns:a16="http://schemas.microsoft.com/office/drawing/2014/main" id="{70AD87A2-00D5-450A-85F2-B37F65539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350" y="2387397"/>
            <a:ext cx="1921566" cy="166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D8F10B4-93C2-458D-9753-C3B01C5B6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650" y="4938803"/>
            <a:ext cx="1921567" cy="957193"/>
          </a:xfrm>
          <a:prstGeom prst="rect">
            <a:avLst/>
          </a:prstGeom>
        </p:spPr>
      </p:pic>
      <p:sp>
        <p:nvSpPr>
          <p:cNvPr id="12" name="AutoShape 4" descr="https://toranos.com.br/blog/wp-content/uploads/2023/12/meios-de-pagamentos-eletronicos-1024x576.webp">
            <a:extLst>
              <a:ext uri="{FF2B5EF4-FFF2-40B4-BE49-F238E27FC236}">
                <a16:creationId xmlns:a16="http://schemas.microsoft.com/office/drawing/2014/main" id="{0B0706DE-3D64-45E9-9DCE-7DC381BCBD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54194" y="3041021"/>
            <a:ext cx="2670313" cy="267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7E3309C-A695-4BDF-86B7-2F0D9584F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6200" y="2173036"/>
            <a:ext cx="2264843" cy="162803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20F40F76-AE58-4A78-9235-154ECCF274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200" y="4832118"/>
            <a:ext cx="2844493" cy="1907316"/>
          </a:xfrm>
          <a:prstGeom prst="rect">
            <a:avLst/>
          </a:prstGeom>
        </p:spPr>
      </p:pic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B27F979E-151B-4538-B491-E5753E42065F}"/>
              </a:ext>
            </a:extLst>
          </p:cNvPr>
          <p:cNvSpPr/>
          <p:nvPr/>
        </p:nvSpPr>
        <p:spPr>
          <a:xfrm rot="1019183">
            <a:off x="7057155" y="3499339"/>
            <a:ext cx="1186149" cy="24432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82132DBF-6233-4C71-A595-CDD04B8440E2}"/>
              </a:ext>
            </a:extLst>
          </p:cNvPr>
          <p:cNvSpPr/>
          <p:nvPr/>
        </p:nvSpPr>
        <p:spPr>
          <a:xfrm rot="20768985">
            <a:off x="7054970" y="5069817"/>
            <a:ext cx="1186149" cy="24432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Seta: para a Direita 23">
            <a:extLst>
              <a:ext uri="{FF2B5EF4-FFF2-40B4-BE49-F238E27FC236}">
                <a16:creationId xmlns:a16="http://schemas.microsoft.com/office/drawing/2014/main" id="{55127846-613F-44E5-B055-B62724813A90}"/>
              </a:ext>
            </a:extLst>
          </p:cNvPr>
          <p:cNvSpPr/>
          <p:nvPr/>
        </p:nvSpPr>
        <p:spPr>
          <a:xfrm rot="9447341">
            <a:off x="10350037" y="3418142"/>
            <a:ext cx="1186149" cy="24432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Seta: para a Direita 24">
            <a:extLst>
              <a:ext uri="{FF2B5EF4-FFF2-40B4-BE49-F238E27FC236}">
                <a16:creationId xmlns:a16="http://schemas.microsoft.com/office/drawing/2014/main" id="{3AF83E16-604F-4A85-8E9F-6C05FA94F1D0}"/>
              </a:ext>
            </a:extLst>
          </p:cNvPr>
          <p:cNvSpPr/>
          <p:nvPr/>
        </p:nvSpPr>
        <p:spPr>
          <a:xfrm rot="11879190">
            <a:off x="10447328" y="5053210"/>
            <a:ext cx="1186149" cy="24432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027ED01-4EA2-4134-A0D7-04BBE939C7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3120" y="3736683"/>
            <a:ext cx="2149446" cy="136753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93E1DA3-E31F-47A5-840C-2427AB3C47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071" y="5785776"/>
            <a:ext cx="2481149" cy="1419941"/>
          </a:xfrm>
          <a:prstGeom prst="rect">
            <a:avLst/>
          </a:prstGeom>
        </p:spPr>
      </p:pic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092C3649-DC9C-41E6-BD7F-AF4D4F10F51F}"/>
              </a:ext>
            </a:extLst>
          </p:cNvPr>
          <p:cNvSpPr/>
          <p:nvPr/>
        </p:nvSpPr>
        <p:spPr>
          <a:xfrm rot="15889544">
            <a:off x="9218755" y="5349013"/>
            <a:ext cx="735041" cy="26649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50D8181-FCFE-4674-8056-AEB813F583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528" y="2078386"/>
            <a:ext cx="2099494" cy="970052"/>
          </a:xfrm>
          <a:prstGeom prst="rect">
            <a:avLst/>
          </a:prstGeom>
        </p:spPr>
      </p:pic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AE9C9AF9-46A6-45A6-8C82-CBE2D1F06773}"/>
              </a:ext>
            </a:extLst>
          </p:cNvPr>
          <p:cNvSpPr/>
          <p:nvPr/>
        </p:nvSpPr>
        <p:spPr>
          <a:xfrm rot="5400000">
            <a:off x="8966062" y="3261507"/>
            <a:ext cx="723563" cy="22543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3BA3A863-B4CB-41CD-BA33-8D0212F6D6A6}"/>
              </a:ext>
            </a:extLst>
          </p:cNvPr>
          <p:cNvSpPr/>
          <p:nvPr/>
        </p:nvSpPr>
        <p:spPr>
          <a:xfrm>
            <a:off x="0" y="3053160"/>
            <a:ext cx="1920240" cy="5190840"/>
          </a:xfrm>
          <a:custGeom>
            <a:avLst/>
            <a:gdLst/>
            <a:ahLst/>
            <a:cxnLst/>
            <a:rect l="l" t="t" r="r" b="b"/>
            <a:pathLst>
              <a:path w="2511170" h="5191050">
                <a:moveTo>
                  <a:pt x="0" y="0"/>
                </a:moveTo>
                <a:lnTo>
                  <a:pt x="2511170" y="0"/>
                </a:lnTo>
                <a:lnTo>
                  <a:pt x="2511170" y="5191050"/>
                </a:lnTo>
                <a:lnTo>
                  <a:pt x="0" y="519105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9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Freeform 2">
            <a:extLst>
              <a:ext uri="{FF2B5EF4-FFF2-40B4-BE49-F238E27FC236}">
                <a16:creationId xmlns:a16="http://schemas.microsoft.com/office/drawing/2014/main" id="{1D146A79-8024-4A8F-A739-AD97CE717CAB}"/>
              </a:ext>
            </a:extLst>
          </p:cNvPr>
          <p:cNvSpPr/>
          <p:nvPr/>
        </p:nvSpPr>
        <p:spPr>
          <a:xfrm rot="10800000" flipV="1">
            <a:off x="257022" y="1626326"/>
            <a:ext cx="17573777" cy="45719"/>
          </a:xfrm>
          <a:custGeom>
            <a:avLst/>
            <a:gdLst/>
            <a:ahLst/>
            <a:cxnLst/>
            <a:rect l="l" t="t" r="r" b="b"/>
            <a:pathLst>
              <a:path w="17481670" h="109260">
                <a:moveTo>
                  <a:pt x="0" y="0"/>
                </a:moveTo>
                <a:lnTo>
                  <a:pt x="17481670" y="0"/>
                </a:lnTo>
                <a:lnTo>
                  <a:pt x="17481670" y="109260"/>
                </a:lnTo>
                <a:lnTo>
                  <a:pt x="0" y="10926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0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216953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Freeform 2"/>
          <p:cNvSpPr/>
          <p:nvPr/>
        </p:nvSpPr>
        <p:spPr>
          <a:xfrm>
            <a:off x="15487200" y="344880"/>
            <a:ext cx="2306880" cy="9597240"/>
          </a:xfrm>
          <a:custGeom>
            <a:avLst/>
            <a:gdLst/>
            <a:ahLst/>
            <a:cxnLst/>
            <a:rect l="l" t="t" r="r" b="b"/>
            <a:pathLst>
              <a:path w="2307397" h="9597491">
                <a:moveTo>
                  <a:pt x="0" y="0"/>
                </a:moveTo>
                <a:lnTo>
                  <a:pt x="2307396" y="0"/>
                </a:lnTo>
                <a:lnTo>
                  <a:pt x="2307396" y="9597492"/>
                </a:lnTo>
                <a:lnTo>
                  <a:pt x="0" y="959749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TextBox 3"/>
          <p:cNvSpPr/>
          <p:nvPr/>
        </p:nvSpPr>
        <p:spPr>
          <a:xfrm>
            <a:off x="190500" y="117074"/>
            <a:ext cx="15884387" cy="141994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ts val="5828"/>
              </a:lnSpc>
              <a:buNone/>
            </a:pPr>
            <a:r>
              <a:rPr lang="pt-BR" sz="3600" b="1" spc="-1" dirty="0">
                <a:solidFill>
                  <a:srgbClr val="000000"/>
                </a:solidFill>
                <a:latin typeface="Heavitas"/>
              </a:rPr>
              <a:t>Análise da IN 1.608/2025</a:t>
            </a:r>
          </a:p>
          <a:p>
            <a:pPr algn="ctr">
              <a:lnSpc>
                <a:spcPts val="5828"/>
              </a:lnSpc>
              <a:buNone/>
            </a:pPr>
            <a:r>
              <a:rPr lang="pt-BR" sz="2800" b="1" spc="-1" dirty="0">
                <a:solidFill>
                  <a:srgbClr val="000000"/>
                </a:solidFill>
                <a:latin typeface="Heavitas"/>
              </a:rPr>
              <a:t>Dispensa</a:t>
            </a:r>
          </a:p>
        </p:txBody>
      </p:sp>
      <p:sp>
        <p:nvSpPr>
          <p:cNvPr id="227" name="Freeform 7"/>
          <p:cNvSpPr/>
          <p:nvPr/>
        </p:nvSpPr>
        <p:spPr>
          <a:xfrm rot="10800000">
            <a:off x="0" y="1646545"/>
            <a:ext cx="14884400" cy="67954"/>
          </a:xfrm>
          <a:custGeom>
            <a:avLst/>
            <a:gdLst/>
            <a:ahLst/>
            <a:cxnLst/>
            <a:rect l="l" t="t" r="r" b="b"/>
            <a:pathLst>
              <a:path w="13866081" h="102922">
                <a:moveTo>
                  <a:pt x="0" y="0"/>
                </a:moveTo>
                <a:lnTo>
                  <a:pt x="13866081" y="0"/>
                </a:lnTo>
                <a:lnTo>
                  <a:pt x="13866081" y="102922"/>
                </a:lnTo>
                <a:lnTo>
                  <a:pt x="0" y="10292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202C1E8-5840-40C6-894A-71FD9E17ACB5}"/>
              </a:ext>
            </a:extLst>
          </p:cNvPr>
          <p:cNvSpPr/>
          <p:nvPr/>
        </p:nvSpPr>
        <p:spPr>
          <a:xfrm>
            <a:off x="327813" y="6639833"/>
            <a:ext cx="147550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Art. 2º...</a:t>
            </a:r>
          </a:p>
          <a:p>
            <a:endParaRPr lang="pt-BR" dirty="0"/>
          </a:p>
          <a:p>
            <a:r>
              <a:rPr lang="pt-BR" dirty="0"/>
              <a:t>§ 1º  A obrigatoriedade prevista neste artigo não se aplica à operação:</a:t>
            </a:r>
          </a:p>
          <a:p>
            <a:endParaRPr lang="pt-BR" dirty="0"/>
          </a:p>
          <a:p>
            <a:r>
              <a:rPr lang="pt-BR" dirty="0"/>
              <a:t>I - dispensada de emissão de documento fiscal;</a:t>
            </a:r>
          </a:p>
          <a:p>
            <a:endParaRPr lang="pt-BR" dirty="0"/>
          </a:p>
          <a:p>
            <a:r>
              <a:rPr lang="pt-BR" dirty="0"/>
              <a:t>II - acobertada por documento fiscal emitido na forma do Regime Especial da Nota Fiscal Fácil - NFF, previsto no </a:t>
            </a:r>
            <a:r>
              <a:rPr lang="pt-BR" u="sng" dirty="0">
                <a:hlinkClick r:id="rId4"/>
              </a:rPr>
              <a:t>Capítulo XV do Anexo XIII do Decreto nº 4.852</a:t>
            </a:r>
            <a:r>
              <a:rPr lang="pt-BR" dirty="0"/>
              <a:t>, de 29 de dezembro de 1997, Regulamento do Código Tributário do Estado de Goiás - RCTE;</a:t>
            </a:r>
          </a:p>
          <a:p>
            <a:endParaRPr lang="pt-BR" dirty="0"/>
          </a:p>
          <a:p>
            <a:r>
              <a:rPr lang="pt-BR" dirty="0"/>
              <a:t>III - de venda realizada com entrega e pagamento em domicílio (delivery);</a:t>
            </a:r>
          </a:p>
          <a:p>
            <a:endParaRPr lang="pt-BR" dirty="0"/>
          </a:p>
          <a:p>
            <a:r>
              <a:rPr lang="pt-BR" dirty="0"/>
              <a:t>IV - realizada de forma não presencial intermediada em site ou plataforma.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4A87BFA-8281-4B94-A08D-90576CCFC4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8333" y="2458439"/>
            <a:ext cx="3650974" cy="158927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F74832A-F941-4379-995F-296601D0E4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1254" y="2539869"/>
            <a:ext cx="2609097" cy="15892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98EB8AF-BFE3-4868-BC83-9CA9BAF753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013" y="4451798"/>
            <a:ext cx="2576466" cy="178749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BD39C37-A38C-4734-8E72-AD853522B9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653744"/>
            <a:ext cx="2579771" cy="154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28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3">
            <a:extLst>
              <a:ext uri="{FF2B5EF4-FFF2-40B4-BE49-F238E27FC236}">
                <a16:creationId xmlns:a16="http://schemas.microsoft.com/office/drawing/2014/main" id="{124BED80-F8D6-4E9C-9D6D-E08DFED0F6A2}"/>
              </a:ext>
            </a:extLst>
          </p:cNvPr>
          <p:cNvSpPr/>
          <p:nvPr/>
        </p:nvSpPr>
        <p:spPr>
          <a:xfrm>
            <a:off x="127000" y="202138"/>
            <a:ext cx="18054983" cy="141994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ts val="5828"/>
              </a:lnSpc>
            </a:pPr>
            <a:r>
              <a:rPr lang="pt-BR" sz="3600" b="1" spc="-1" dirty="0">
                <a:solidFill>
                  <a:srgbClr val="000000"/>
                </a:solidFill>
                <a:latin typeface="Heavitas"/>
              </a:rPr>
              <a:t>Análise da IN 1.608/2025  </a:t>
            </a:r>
          </a:p>
          <a:p>
            <a:pPr algn="ctr">
              <a:lnSpc>
                <a:spcPts val="5828"/>
              </a:lnSpc>
              <a:buNone/>
            </a:pPr>
            <a:r>
              <a:rPr lang="pt-BR" sz="2800" b="1" spc="-1" dirty="0">
                <a:solidFill>
                  <a:srgbClr val="000000"/>
                </a:solidFill>
                <a:latin typeface="Heavitas"/>
              </a:rPr>
              <a:t>Informação dos meios de pagamento nos documentos eletrônicos (</a:t>
            </a:r>
            <a:r>
              <a:rPr lang="pt-BR" sz="2800" b="1" spc="-1" dirty="0" err="1">
                <a:solidFill>
                  <a:srgbClr val="000000"/>
                </a:solidFill>
                <a:latin typeface="Heavitas"/>
              </a:rPr>
              <a:t>NFe</a:t>
            </a:r>
            <a:r>
              <a:rPr lang="pt-BR" sz="2800" b="1" spc="-1" dirty="0">
                <a:solidFill>
                  <a:srgbClr val="000000"/>
                </a:solidFill>
                <a:latin typeface="Heavitas"/>
              </a:rPr>
              <a:t> e </a:t>
            </a:r>
            <a:r>
              <a:rPr lang="pt-BR" sz="2800" b="1" spc="-1" dirty="0" err="1">
                <a:solidFill>
                  <a:srgbClr val="000000"/>
                </a:solidFill>
                <a:latin typeface="Heavitas"/>
              </a:rPr>
              <a:t>NFCe</a:t>
            </a:r>
            <a:r>
              <a:rPr lang="pt-BR" sz="2800" b="1" spc="-1" dirty="0">
                <a:solidFill>
                  <a:srgbClr val="000000"/>
                </a:solidFill>
                <a:latin typeface="Heavitas"/>
              </a:rPr>
              <a:t>)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8ECD81D-2450-4AAD-B122-6747CBEE2534}"/>
              </a:ext>
            </a:extLst>
          </p:cNvPr>
          <p:cNvSpPr/>
          <p:nvPr/>
        </p:nvSpPr>
        <p:spPr>
          <a:xfrm>
            <a:off x="2085619" y="7239903"/>
            <a:ext cx="1568416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Art. 4º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  No arquivo XML do documento fiscal, além dos demais requisitos previstos na legislação tributária, devem constar, no campo relativo ao grupo "YA - INFORMAÇÕES DE PAGAMENTO", as informações do pagamento realizado, conforme definido nas Notas Técnicas disponíveis no Portal Nacional da Nota Fiscal Eletrônica.</a:t>
            </a:r>
          </a:p>
          <a:p>
            <a:pPr indent="180340" algn="just">
              <a:spcAft>
                <a:spcPts val="600"/>
              </a:spcAft>
            </a:pPr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180340" algn="just">
              <a:spcAft>
                <a:spcPts val="60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Parágrafo único.  Na hipótese de o registro de pagamento ocorrer em momento posterior à emissão do documento fiscal, o contribuinte deve prestar as informações do pagamento no documento fiscal, mediante o Evento de Conciliação Financeira - ECONF, nos termos da Nota Técnica 2024.002, disponível no Portal Nacional da Nota Fiscal Eletrônica.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C06AE16-DC4F-40A9-A080-06743210C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835" y="3026582"/>
            <a:ext cx="3113488" cy="18469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6564DBC-0FBC-43A4-BDD3-4467C13EF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514" y="2770403"/>
            <a:ext cx="2863795" cy="2481977"/>
          </a:xfrm>
          <a:prstGeom prst="rect">
            <a:avLst/>
          </a:prstGeom>
        </p:spPr>
      </p:pic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C31350F9-FF31-4C3C-8C07-F19CC3D30D81}"/>
              </a:ext>
            </a:extLst>
          </p:cNvPr>
          <p:cNvSpPr/>
          <p:nvPr/>
        </p:nvSpPr>
        <p:spPr>
          <a:xfrm>
            <a:off x="4974583" y="3731216"/>
            <a:ext cx="1638252" cy="437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Freeform 4">
            <a:extLst>
              <a:ext uri="{FF2B5EF4-FFF2-40B4-BE49-F238E27FC236}">
                <a16:creationId xmlns:a16="http://schemas.microsoft.com/office/drawing/2014/main" id="{60688B98-2455-4A9B-B1E3-B4243A55D9CD}"/>
              </a:ext>
            </a:extLst>
          </p:cNvPr>
          <p:cNvSpPr/>
          <p:nvPr/>
        </p:nvSpPr>
        <p:spPr>
          <a:xfrm>
            <a:off x="0" y="3053160"/>
            <a:ext cx="1920240" cy="5190840"/>
          </a:xfrm>
          <a:custGeom>
            <a:avLst/>
            <a:gdLst/>
            <a:ahLst/>
            <a:cxnLst/>
            <a:rect l="l" t="t" r="r" b="b"/>
            <a:pathLst>
              <a:path w="2511170" h="5191050">
                <a:moveTo>
                  <a:pt x="0" y="0"/>
                </a:moveTo>
                <a:lnTo>
                  <a:pt x="2511170" y="0"/>
                </a:lnTo>
                <a:lnTo>
                  <a:pt x="2511170" y="5191050"/>
                </a:lnTo>
                <a:lnTo>
                  <a:pt x="0" y="519105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4E2F7A20-C746-485A-AB96-7D6376F59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1597" y="2248776"/>
            <a:ext cx="7948187" cy="494116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4697E5B-C5A2-4876-85E3-2F65D8CD4D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4583" y="4238015"/>
            <a:ext cx="1476375" cy="1362075"/>
          </a:xfrm>
          <a:prstGeom prst="rect">
            <a:avLst/>
          </a:prstGeom>
        </p:spPr>
      </p:pic>
      <p:sp>
        <p:nvSpPr>
          <p:cNvPr id="11" name="Freeform 2">
            <a:extLst>
              <a:ext uri="{FF2B5EF4-FFF2-40B4-BE49-F238E27FC236}">
                <a16:creationId xmlns:a16="http://schemas.microsoft.com/office/drawing/2014/main" id="{EAFB1F4D-0340-4721-A280-8EC02517C12D}"/>
              </a:ext>
            </a:extLst>
          </p:cNvPr>
          <p:cNvSpPr/>
          <p:nvPr/>
        </p:nvSpPr>
        <p:spPr>
          <a:xfrm rot="10800000" flipV="1">
            <a:off x="257022" y="1626326"/>
            <a:ext cx="17573777" cy="45719"/>
          </a:xfrm>
          <a:custGeom>
            <a:avLst/>
            <a:gdLst/>
            <a:ahLst/>
            <a:cxnLst/>
            <a:rect l="l" t="t" r="r" b="b"/>
            <a:pathLst>
              <a:path w="17481670" h="109260">
                <a:moveTo>
                  <a:pt x="0" y="0"/>
                </a:moveTo>
                <a:lnTo>
                  <a:pt x="17481670" y="0"/>
                </a:lnTo>
                <a:lnTo>
                  <a:pt x="17481670" y="109260"/>
                </a:lnTo>
                <a:lnTo>
                  <a:pt x="0" y="10926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317977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Freeform 2"/>
          <p:cNvSpPr/>
          <p:nvPr/>
        </p:nvSpPr>
        <p:spPr>
          <a:xfrm>
            <a:off x="15487200" y="344880"/>
            <a:ext cx="2306880" cy="9597240"/>
          </a:xfrm>
          <a:custGeom>
            <a:avLst/>
            <a:gdLst/>
            <a:ahLst/>
            <a:cxnLst/>
            <a:rect l="l" t="t" r="r" b="b"/>
            <a:pathLst>
              <a:path w="2307397" h="9597491">
                <a:moveTo>
                  <a:pt x="0" y="0"/>
                </a:moveTo>
                <a:lnTo>
                  <a:pt x="2307396" y="0"/>
                </a:lnTo>
                <a:lnTo>
                  <a:pt x="2307396" y="9597492"/>
                </a:lnTo>
                <a:lnTo>
                  <a:pt x="0" y="959749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TextBox 3"/>
          <p:cNvSpPr/>
          <p:nvPr/>
        </p:nvSpPr>
        <p:spPr>
          <a:xfrm>
            <a:off x="101600" y="137537"/>
            <a:ext cx="15721496" cy="141994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ts val="5828"/>
              </a:lnSpc>
            </a:pPr>
            <a:r>
              <a:rPr lang="pt-BR" sz="3600" b="1" spc="-1" dirty="0">
                <a:solidFill>
                  <a:srgbClr val="000000"/>
                </a:solidFill>
                <a:latin typeface="Heavitas"/>
              </a:rPr>
              <a:t>Análise da IN 1.608/2025  </a:t>
            </a:r>
          </a:p>
          <a:p>
            <a:pPr algn="ctr">
              <a:lnSpc>
                <a:spcPts val="5828"/>
              </a:lnSpc>
              <a:buNone/>
            </a:pPr>
            <a:r>
              <a:rPr lang="pt-BR" sz="2800" b="1" spc="-1" dirty="0">
                <a:solidFill>
                  <a:srgbClr val="000000"/>
                </a:solidFill>
                <a:latin typeface="Heavitas"/>
              </a:rPr>
              <a:t>Vedação a utilização de equipamentos não integrados</a:t>
            </a:r>
          </a:p>
        </p:txBody>
      </p:sp>
      <p:sp>
        <p:nvSpPr>
          <p:cNvPr id="227" name="Freeform 7"/>
          <p:cNvSpPr/>
          <p:nvPr/>
        </p:nvSpPr>
        <p:spPr>
          <a:xfrm rot="10800000">
            <a:off x="0" y="1589665"/>
            <a:ext cx="14795500" cy="60377"/>
          </a:xfrm>
          <a:custGeom>
            <a:avLst/>
            <a:gdLst/>
            <a:ahLst/>
            <a:cxnLst/>
            <a:rect l="l" t="t" r="r" b="b"/>
            <a:pathLst>
              <a:path w="13866081" h="102922">
                <a:moveTo>
                  <a:pt x="0" y="0"/>
                </a:moveTo>
                <a:lnTo>
                  <a:pt x="13866081" y="0"/>
                </a:lnTo>
                <a:lnTo>
                  <a:pt x="13866081" y="102922"/>
                </a:lnTo>
                <a:lnTo>
                  <a:pt x="0" y="10292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A47ED2E-BCA5-4C87-A075-EB5B99E02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493" y="2872834"/>
            <a:ext cx="3501179" cy="253801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0CB8FDE-7712-4AA1-8637-54CEF9E56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8959" y="2579919"/>
            <a:ext cx="3177837" cy="294019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70A93C7-EE40-45A0-B0CE-6D51E640A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6055" y="2512872"/>
            <a:ext cx="3635151" cy="2940199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FBB56750-B9DA-424E-847F-BFE008B09501}"/>
              </a:ext>
            </a:extLst>
          </p:cNvPr>
          <p:cNvSpPr/>
          <p:nvPr/>
        </p:nvSpPr>
        <p:spPr>
          <a:xfrm rot="2168746">
            <a:off x="6381753" y="3849914"/>
            <a:ext cx="2634345" cy="2153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8D4481A-430F-4BD8-B3A3-B8EC1EDDB468}"/>
              </a:ext>
            </a:extLst>
          </p:cNvPr>
          <p:cNvSpPr/>
          <p:nvPr/>
        </p:nvSpPr>
        <p:spPr>
          <a:xfrm rot="8639425" flipV="1">
            <a:off x="6393455" y="3821163"/>
            <a:ext cx="2610935" cy="2419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0E95B9D-6FBE-461E-ACA7-B23CDA7D0D06}"/>
              </a:ext>
            </a:extLst>
          </p:cNvPr>
          <p:cNvSpPr/>
          <p:nvPr/>
        </p:nvSpPr>
        <p:spPr>
          <a:xfrm>
            <a:off x="246270" y="9267964"/>
            <a:ext cx="14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Penalidade: </a:t>
            </a:r>
            <a:r>
              <a:rPr lang="pt-BR" dirty="0"/>
              <a:t>Art. 71, inciso XIV da lei 11.651, de 26 de dezembro de 1991.  (</a:t>
            </a:r>
            <a:r>
              <a:rPr lang="pt-BR" b="1" dirty="0"/>
              <a:t>R$ 9.602,28  por equipamento</a:t>
            </a:r>
            <a:r>
              <a:rPr lang="pt-BR" dirty="0"/>
              <a:t>)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A16649C-7002-49EA-B964-417B0AC1E52C}"/>
              </a:ext>
            </a:extLst>
          </p:cNvPr>
          <p:cNvSpPr/>
          <p:nvPr/>
        </p:nvSpPr>
        <p:spPr>
          <a:xfrm>
            <a:off x="246270" y="6475513"/>
            <a:ext cx="144302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Art. 5º  Fica vedada a utilização ou permanência, no recinto de atendimento ao público, de equipamento que possibilite o registro ou o processamento de dados relativos a operações com mercadorias sujeitas à incidência do ICMS sem a vinculação com a emissão do correspondente documento fiscal, nos termos previstos nesta Instrução.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36271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Freeform 2"/>
          <p:cNvSpPr/>
          <p:nvPr/>
        </p:nvSpPr>
        <p:spPr>
          <a:xfrm rot="10800000">
            <a:off x="403560" y="468360"/>
            <a:ext cx="17481240" cy="109080"/>
          </a:xfrm>
          <a:custGeom>
            <a:avLst/>
            <a:gdLst/>
            <a:ahLst/>
            <a:cxnLst/>
            <a:rect l="l" t="t" r="r" b="b"/>
            <a:pathLst>
              <a:path w="17481670" h="109260">
                <a:moveTo>
                  <a:pt x="0" y="0"/>
                </a:moveTo>
                <a:lnTo>
                  <a:pt x="17481670" y="0"/>
                </a:lnTo>
                <a:lnTo>
                  <a:pt x="17481670" y="109260"/>
                </a:lnTo>
                <a:lnTo>
                  <a:pt x="0" y="10926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TextBox 5"/>
          <p:cNvSpPr/>
          <p:nvPr/>
        </p:nvSpPr>
        <p:spPr>
          <a:xfrm>
            <a:off x="1" y="1006019"/>
            <a:ext cx="18287999" cy="74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ts val="5828"/>
              </a:lnSpc>
              <a:buNone/>
            </a:pPr>
            <a:r>
              <a:rPr lang="en-US" sz="5500" spc="-1" dirty="0" err="1">
                <a:solidFill>
                  <a:srgbClr val="000000"/>
                </a:solidFill>
                <a:latin typeface="Heavitas"/>
              </a:rPr>
              <a:t>Considerações</a:t>
            </a:r>
            <a:r>
              <a:rPr lang="en-US" sz="5500" spc="-1" dirty="0">
                <a:solidFill>
                  <a:srgbClr val="000000"/>
                </a:solidFill>
                <a:latin typeface="Heavitas"/>
              </a:rPr>
              <a:t> </a:t>
            </a:r>
            <a:r>
              <a:rPr lang="en-US" sz="5500" spc="-1" dirty="0" err="1">
                <a:solidFill>
                  <a:srgbClr val="000000"/>
                </a:solidFill>
                <a:latin typeface="Heavitas"/>
              </a:rPr>
              <a:t>Finais</a:t>
            </a:r>
            <a:endParaRPr lang="pt-BR" sz="5500" spc="-1" dirty="0">
              <a:solidFill>
                <a:srgbClr val="000000"/>
              </a:solidFill>
              <a:latin typeface="Heavitas"/>
            </a:endParaRPr>
          </a:p>
        </p:txBody>
      </p:sp>
      <p:sp>
        <p:nvSpPr>
          <p:cNvPr id="268" name="TextBox 6"/>
          <p:cNvSpPr/>
          <p:nvPr/>
        </p:nvSpPr>
        <p:spPr>
          <a:xfrm>
            <a:off x="2380341" y="3190683"/>
            <a:ext cx="14968936" cy="55488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lnSpc>
                <a:spcPts val="2940"/>
              </a:lnSpc>
              <a:buNone/>
            </a:pPr>
            <a:r>
              <a:rPr lang="pt-BR" sz="2400" spc="-1" dirty="0">
                <a:solidFill>
                  <a:srgbClr val="000000"/>
                </a:solidFill>
                <a:latin typeface="Gotham 1"/>
              </a:rPr>
              <a:t>A integração entre o registro dos meios de pagamento e a emissão dos documentos fiscais eletrônicos fortalece o controle fiscal, padroniza processos e incentiva a conformidade. </a:t>
            </a:r>
          </a:p>
          <a:p>
            <a:pPr algn="just">
              <a:lnSpc>
                <a:spcPts val="2940"/>
              </a:lnSpc>
              <a:buNone/>
            </a:pPr>
            <a:endParaRPr lang="pt-BR" sz="2400" spc="-1" dirty="0">
              <a:solidFill>
                <a:srgbClr val="000000"/>
              </a:solidFill>
              <a:latin typeface="Gotham 1"/>
            </a:endParaRPr>
          </a:p>
          <a:p>
            <a:pPr algn="just">
              <a:lnSpc>
                <a:spcPts val="2940"/>
              </a:lnSpc>
              <a:buNone/>
            </a:pPr>
            <a:r>
              <a:rPr lang="pt-BR" sz="2400" spc="-1" dirty="0">
                <a:solidFill>
                  <a:srgbClr val="000000"/>
                </a:solidFill>
                <a:latin typeface="Gotham 1"/>
              </a:rPr>
              <a:t>A adoção de modelos flexíveis de integração demonstra que é possível exigir o cumprimento das obrigações acessórias de forma alinhada aos modelos de negócio oferecidos pelo mercado. A Secretaria da Economia de Goiás tem buscado incorporar as boas práticas implantadas em outras Unidades Federativas.</a:t>
            </a:r>
          </a:p>
          <a:p>
            <a:pPr algn="just">
              <a:lnSpc>
                <a:spcPts val="2940"/>
              </a:lnSpc>
              <a:buNone/>
            </a:pPr>
            <a:endParaRPr lang="pt-BR" sz="2400" b="0" strike="noStrike" spc="-1" dirty="0">
              <a:latin typeface="Arial"/>
            </a:endParaRPr>
          </a:p>
          <a:p>
            <a:pPr algn="just">
              <a:lnSpc>
                <a:spcPts val="2940"/>
              </a:lnSpc>
              <a:buNone/>
            </a:pPr>
            <a:r>
              <a:rPr lang="pt-BR" sz="2400" spc="-1" dirty="0">
                <a:solidFill>
                  <a:srgbClr val="000000"/>
                </a:solidFill>
                <a:latin typeface="Gotham 1"/>
              </a:rPr>
              <a:t>As análises de conformidade por setor e porte empresarial indicam a viabilidade de implementação por etapas, priorizando segmentos com maior potencial de integração e impacto arrecadatório. </a:t>
            </a:r>
          </a:p>
          <a:p>
            <a:pPr algn="just">
              <a:lnSpc>
                <a:spcPts val="2940"/>
              </a:lnSpc>
              <a:buNone/>
            </a:pPr>
            <a:endParaRPr lang="pt-BR" sz="2400" spc="-1" dirty="0">
              <a:solidFill>
                <a:srgbClr val="000000"/>
              </a:solidFill>
              <a:latin typeface="Gotham 1"/>
            </a:endParaRPr>
          </a:p>
          <a:p>
            <a:pPr algn="just"/>
            <a:r>
              <a:rPr lang="pt-BR" sz="2400" spc="-1" dirty="0">
                <a:solidFill>
                  <a:srgbClr val="000000"/>
                </a:solidFill>
                <a:latin typeface="Gotham 1"/>
              </a:rPr>
              <a:t>Por fim, a integração entre o sistema de gestão empresarial com os meios de pagamento e com o software emissor do documento fiscal traz ganhos ao contribuintes, pois facilita o controle e a gestão dos recursos recebidos e reduz o risco de fraudes.</a:t>
            </a:r>
          </a:p>
          <a:p>
            <a:pPr>
              <a:lnSpc>
                <a:spcPts val="2940"/>
              </a:lnSpc>
              <a:buNone/>
            </a:pPr>
            <a:endParaRPr lang="pt-BR" sz="2100" spc="-1" dirty="0">
              <a:solidFill>
                <a:srgbClr val="000000"/>
              </a:solidFill>
              <a:latin typeface="Gotham 1"/>
            </a:endParaRPr>
          </a:p>
          <a:p>
            <a:pPr>
              <a:lnSpc>
                <a:spcPts val="2940"/>
              </a:lnSpc>
              <a:buNone/>
            </a:pPr>
            <a:endParaRPr lang="pt-BR" sz="2100" spc="-1" dirty="0">
              <a:solidFill>
                <a:srgbClr val="000000"/>
              </a:solidFill>
              <a:latin typeface="Gotham 1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93FBB963-A454-4E06-AE83-3929E633061D}"/>
              </a:ext>
            </a:extLst>
          </p:cNvPr>
          <p:cNvSpPr/>
          <p:nvPr/>
        </p:nvSpPr>
        <p:spPr>
          <a:xfrm>
            <a:off x="0" y="3053160"/>
            <a:ext cx="1920240" cy="5190840"/>
          </a:xfrm>
          <a:custGeom>
            <a:avLst/>
            <a:gdLst/>
            <a:ahLst/>
            <a:cxnLst/>
            <a:rect l="l" t="t" r="r" b="b"/>
            <a:pathLst>
              <a:path w="2511170" h="5191050">
                <a:moveTo>
                  <a:pt x="0" y="0"/>
                </a:moveTo>
                <a:lnTo>
                  <a:pt x="2511170" y="0"/>
                </a:lnTo>
                <a:lnTo>
                  <a:pt x="2511170" y="5191050"/>
                </a:lnTo>
                <a:lnTo>
                  <a:pt x="0" y="519105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Freeform 3"/>
          <p:cNvSpPr/>
          <p:nvPr/>
        </p:nvSpPr>
        <p:spPr>
          <a:xfrm>
            <a:off x="14409360" y="349200"/>
            <a:ext cx="3523320" cy="9587880"/>
          </a:xfrm>
          <a:custGeom>
            <a:avLst/>
            <a:gdLst/>
            <a:ahLst/>
            <a:cxnLst/>
            <a:rect l="l" t="t" r="r" b="b"/>
            <a:pathLst>
              <a:path w="3523690" h="9588271">
                <a:moveTo>
                  <a:pt x="0" y="0"/>
                </a:moveTo>
                <a:lnTo>
                  <a:pt x="3523690" y="0"/>
                </a:lnTo>
                <a:lnTo>
                  <a:pt x="3523690" y="9588272"/>
                </a:lnTo>
                <a:lnTo>
                  <a:pt x="0" y="958827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Freeform 4"/>
          <p:cNvSpPr/>
          <p:nvPr/>
        </p:nvSpPr>
        <p:spPr>
          <a:xfrm>
            <a:off x="10762560" y="516960"/>
            <a:ext cx="7348320" cy="10342440"/>
          </a:xfrm>
          <a:custGeom>
            <a:avLst/>
            <a:gdLst/>
            <a:ahLst/>
            <a:cxnLst/>
            <a:rect l="l" t="t" r="r" b="b"/>
            <a:pathLst>
              <a:path w="7348670" h="10342897">
                <a:moveTo>
                  <a:pt x="0" y="0"/>
                </a:moveTo>
                <a:lnTo>
                  <a:pt x="7348669" y="0"/>
                </a:lnTo>
                <a:lnTo>
                  <a:pt x="7348669" y="10342896"/>
                </a:lnTo>
                <a:lnTo>
                  <a:pt x="0" y="1034289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8A590DC-950D-40A8-850B-82B18FB07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14" y="5143140"/>
            <a:ext cx="2434251" cy="223556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B771DCA-9C3B-4A36-9D6E-3DD6D34446B8}"/>
              </a:ext>
            </a:extLst>
          </p:cNvPr>
          <p:cNvSpPr txBox="1"/>
          <p:nvPr/>
        </p:nvSpPr>
        <p:spPr>
          <a:xfrm>
            <a:off x="507170" y="2403929"/>
            <a:ext cx="887731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Atendimento da Receita Estadual</a:t>
            </a:r>
          </a:p>
          <a:p>
            <a:r>
              <a:rPr lang="pt-BR" sz="2000" b="1" dirty="0"/>
              <a:t>Contato: (62) 3309 69 50</a:t>
            </a:r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dirty="0"/>
          </a:p>
          <a:p>
            <a:r>
              <a:rPr lang="pt-BR" sz="3600" b="1" dirty="0"/>
              <a:t>Perguntas e Respostas:</a:t>
            </a:r>
          </a:p>
          <a:p>
            <a:r>
              <a:rPr lang="pt-BR" sz="2000" dirty="0"/>
              <a:t>https://orientacaotributaria.economia.go.gov.br/spo-web/perguntasfrequentes </a:t>
            </a: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54BD4766-1574-4BCE-ADF4-98393F24A92C}"/>
              </a:ext>
            </a:extLst>
          </p:cNvPr>
          <p:cNvSpPr/>
          <p:nvPr/>
        </p:nvSpPr>
        <p:spPr>
          <a:xfrm>
            <a:off x="289061" y="8981254"/>
            <a:ext cx="3922560" cy="798840"/>
          </a:xfrm>
          <a:custGeom>
            <a:avLst/>
            <a:gdLst/>
            <a:ahLst/>
            <a:cxnLst/>
            <a:rect l="l" t="t" r="r" b="b"/>
            <a:pathLst>
              <a:path w="3923052" h="799322">
                <a:moveTo>
                  <a:pt x="0" y="0"/>
                </a:moveTo>
                <a:lnTo>
                  <a:pt x="3923053" y="0"/>
                </a:lnTo>
                <a:lnTo>
                  <a:pt x="3923053" y="799322"/>
                </a:lnTo>
                <a:lnTo>
                  <a:pt x="0" y="79932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2"/>
          <p:cNvSpPr/>
          <p:nvPr/>
        </p:nvSpPr>
        <p:spPr>
          <a:xfrm rot="10800000">
            <a:off x="403560" y="468360"/>
            <a:ext cx="17481240" cy="109080"/>
          </a:xfrm>
          <a:custGeom>
            <a:avLst/>
            <a:gdLst/>
            <a:ahLst/>
            <a:cxnLst/>
            <a:rect l="l" t="t" r="r" b="b"/>
            <a:pathLst>
              <a:path w="17481670" h="109260">
                <a:moveTo>
                  <a:pt x="0" y="0"/>
                </a:moveTo>
                <a:lnTo>
                  <a:pt x="17481670" y="0"/>
                </a:lnTo>
                <a:lnTo>
                  <a:pt x="17481670" y="109260"/>
                </a:lnTo>
                <a:lnTo>
                  <a:pt x="0" y="10926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Freeform 4"/>
          <p:cNvSpPr/>
          <p:nvPr/>
        </p:nvSpPr>
        <p:spPr>
          <a:xfrm>
            <a:off x="0" y="3053160"/>
            <a:ext cx="1920240" cy="5190840"/>
          </a:xfrm>
          <a:custGeom>
            <a:avLst/>
            <a:gdLst/>
            <a:ahLst/>
            <a:cxnLst/>
            <a:rect l="l" t="t" r="r" b="b"/>
            <a:pathLst>
              <a:path w="2511170" h="5191050">
                <a:moveTo>
                  <a:pt x="0" y="0"/>
                </a:moveTo>
                <a:lnTo>
                  <a:pt x="2511170" y="0"/>
                </a:lnTo>
                <a:lnTo>
                  <a:pt x="2511170" y="5191050"/>
                </a:lnTo>
                <a:lnTo>
                  <a:pt x="0" y="519105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TextBox 5"/>
          <p:cNvSpPr/>
          <p:nvPr/>
        </p:nvSpPr>
        <p:spPr>
          <a:xfrm>
            <a:off x="0" y="2043000"/>
            <a:ext cx="18036209" cy="74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ts val="5828"/>
              </a:lnSpc>
              <a:buNone/>
            </a:pPr>
            <a:r>
              <a:rPr lang="en-US" sz="5500" b="0" strike="noStrike" spc="-1" dirty="0" err="1">
                <a:solidFill>
                  <a:srgbClr val="000000"/>
                </a:solidFill>
                <a:latin typeface="Heavitas"/>
                <a:ea typeface="Heavitas"/>
              </a:rPr>
              <a:t>Introdução</a:t>
            </a:r>
            <a:endParaRPr lang="pt-BR" sz="5500" b="0" strike="noStrike" spc="-1" dirty="0">
              <a:latin typeface="Arial"/>
            </a:endParaRPr>
          </a:p>
        </p:txBody>
      </p:sp>
      <p:sp>
        <p:nvSpPr>
          <p:cNvPr id="51" name="TextBox 6"/>
          <p:cNvSpPr/>
          <p:nvPr/>
        </p:nvSpPr>
        <p:spPr>
          <a:xfrm>
            <a:off x="2353836" y="3949499"/>
            <a:ext cx="15311312" cy="26629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lnSpc>
                <a:spcPts val="3498"/>
              </a:lnSpc>
              <a:buNone/>
            </a:pPr>
            <a:r>
              <a:rPr lang="en-US" sz="250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A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integração</a:t>
            </a:r>
            <a:r>
              <a:rPr lang="en-US" sz="250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entre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os</a:t>
            </a:r>
            <a:r>
              <a:rPr lang="en-US" sz="250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meios</a:t>
            </a:r>
            <a:r>
              <a:rPr lang="en-US" sz="250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de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pagamento</a:t>
            </a:r>
            <a:r>
              <a:rPr lang="en-US" sz="250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eletrônicos</a:t>
            </a:r>
            <a:r>
              <a:rPr lang="en-US" sz="250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e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os</a:t>
            </a:r>
            <a:r>
              <a:rPr lang="en-US" sz="250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documentos</a:t>
            </a:r>
            <a:r>
              <a:rPr lang="en-US" sz="250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fiscais</a:t>
            </a:r>
            <a:r>
              <a:rPr lang="en-US" sz="250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eletrônicos</a:t>
            </a:r>
            <a:r>
              <a:rPr lang="en-US" sz="250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,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como</a:t>
            </a:r>
            <a:r>
              <a:rPr lang="en-US" sz="250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a Nota Fiscal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Eletrônica</a:t>
            </a:r>
            <a:r>
              <a:rPr lang="en-US" sz="250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(NF-e) e a Nota Fiscal de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Consumidor</a:t>
            </a:r>
            <a:r>
              <a:rPr lang="en-US" sz="250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Eletrônica</a:t>
            </a:r>
            <a:r>
              <a:rPr lang="en-US" sz="250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(NFC-e),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representa</a:t>
            </a:r>
            <a:r>
              <a:rPr lang="en-US" sz="250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um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avanço</a:t>
            </a:r>
            <a:r>
              <a:rPr lang="en-US" sz="250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importante</a:t>
            </a:r>
            <a:r>
              <a:rPr lang="en-US" sz="250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na</a:t>
            </a:r>
            <a:r>
              <a:rPr lang="en-US" sz="250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modernização</a:t>
            </a:r>
            <a:r>
              <a:rPr lang="en-US" sz="250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das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obrigações</a:t>
            </a:r>
            <a:r>
              <a:rPr lang="en-US" sz="250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acessórias</a:t>
            </a:r>
            <a:r>
              <a:rPr lang="en-US" sz="250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e no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fortalecimento</a:t>
            </a:r>
            <a:r>
              <a:rPr lang="en-US" sz="250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do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controle</a:t>
            </a:r>
            <a:r>
              <a:rPr lang="en-US" sz="250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fiscal.</a:t>
            </a:r>
            <a:endParaRPr lang="pt-BR" sz="2500" b="0" strike="noStrike" spc="-1" dirty="0">
              <a:latin typeface="Arial"/>
            </a:endParaRPr>
          </a:p>
          <a:p>
            <a:pPr algn="just">
              <a:lnSpc>
                <a:spcPts val="3498"/>
              </a:lnSpc>
              <a:buNone/>
            </a:pPr>
            <a:endParaRPr lang="pt-BR" sz="2500" b="0" strike="noStrike" spc="-1" dirty="0">
              <a:latin typeface="Arial"/>
            </a:endParaRPr>
          </a:p>
          <a:p>
            <a:pPr algn="just">
              <a:lnSpc>
                <a:spcPts val="3498"/>
              </a:lnSpc>
              <a:buNone/>
            </a:pPr>
            <a:r>
              <a:rPr lang="en-US" sz="250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A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medida</a:t>
            </a:r>
            <a:r>
              <a:rPr lang="en-US" sz="250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busca</a:t>
            </a:r>
            <a:r>
              <a:rPr lang="en-US" sz="250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</a:t>
            </a:r>
            <a:r>
              <a:rPr lang="en-US" sz="2500" strike="noStrike" spc="-1" dirty="0" err="1">
                <a:solidFill>
                  <a:srgbClr val="000000"/>
                </a:solidFill>
                <a:latin typeface="Gotham 1 Bold"/>
                <a:ea typeface="Gotham 1 Bold"/>
              </a:rPr>
              <a:t>reduzir</a:t>
            </a:r>
            <a:r>
              <a:rPr lang="en-US" sz="2500" strike="noStrike" spc="-1" dirty="0">
                <a:solidFill>
                  <a:srgbClr val="000000"/>
                </a:solidFill>
                <a:latin typeface="Gotham 1 Bold"/>
                <a:ea typeface="Gotham 1 Bold"/>
              </a:rPr>
              <a:t> a </a:t>
            </a:r>
            <a:r>
              <a:rPr lang="en-US" sz="2500" strike="noStrike" spc="-1" dirty="0" err="1">
                <a:solidFill>
                  <a:srgbClr val="000000"/>
                </a:solidFill>
                <a:latin typeface="Gotham 1 Bold"/>
                <a:ea typeface="Gotham 1 Bold"/>
              </a:rPr>
              <a:t>evasão</a:t>
            </a:r>
            <a:r>
              <a:rPr lang="en-US" sz="2500" strike="noStrike" spc="-1" dirty="0">
                <a:solidFill>
                  <a:srgbClr val="000000"/>
                </a:solidFill>
                <a:latin typeface="Gotham 1 Bold"/>
                <a:ea typeface="Gotham 1 Bold"/>
              </a:rPr>
              <a:t> fiscal e </a:t>
            </a:r>
            <a:r>
              <a:rPr lang="en-US" sz="2500" strike="noStrike" spc="-1" dirty="0" err="1">
                <a:solidFill>
                  <a:srgbClr val="000000"/>
                </a:solidFill>
                <a:latin typeface="Gotham 1 Bold"/>
                <a:ea typeface="Gotham 1 Bold"/>
              </a:rPr>
              <a:t>aumentar</a:t>
            </a:r>
            <a:r>
              <a:rPr lang="en-US" sz="2500" strike="noStrike" spc="-1" dirty="0">
                <a:solidFill>
                  <a:srgbClr val="000000"/>
                </a:solidFill>
                <a:latin typeface="Gotham 1 Bold"/>
                <a:ea typeface="Gotham 1 Bold"/>
              </a:rPr>
              <a:t> a </a:t>
            </a:r>
            <a:r>
              <a:rPr lang="en-US" sz="2500" strike="noStrike" spc="-1" dirty="0" err="1">
                <a:solidFill>
                  <a:srgbClr val="000000"/>
                </a:solidFill>
                <a:latin typeface="Gotham 1 Bold"/>
                <a:ea typeface="Gotham 1 Bold"/>
              </a:rPr>
              <a:t>conformidade</a:t>
            </a:r>
            <a:r>
              <a:rPr lang="en-US" sz="2500" strike="noStrike" spc="-1" dirty="0">
                <a:solidFill>
                  <a:srgbClr val="000000"/>
                </a:solidFill>
                <a:latin typeface="Gotham 1 Bold"/>
                <a:ea typeface="Gotham 1 Bold"/>
              </a:rPr>
              <a:t> </a:t>
            </a:r>
            <a:r>
              <a:rPr lang="en-US" sz="2500" strike="noStrike" spc="-1" dirty="0" err="1">
                <a:solidFill>
                  <a:srgbClr val="000000"/>
                </a:solidFill>
                <a:latin typeface="Gotham 1 Bold"/>
                <a:ea typeface="Gotham 1 Bold"/>
              </a:rPr>
              <a:t>tributária</a:t>
            </a:r>
            <a:r>
              <a:rPr lang="en-US" sz="2500" b="1" strike="noStrike" spc="-1" dirty="0">
                <a:solidFill>
                  <a:srgbClr val="000000"/>
                </a:solidFill>
                <a:latin typeface="Gotham 1 Bold"/>
                <a:ea typeface="Gotham 1 Bold"/>
              </a:rPr>
              <a:t>, </a:t>
            </a:r>
            <a:r>
              <a:rPr lang="en-US" sz="2500" strike="noStrike" spc="-1" dirty="0" err="1">
                <a:solidFill>
                  <a:srgbClr val="000000"/>
                </a:solidFill>
                <a:latin typeface="Gotham 1 Bold"/>
                <a:ea typeface="Gotham 1 Bold"/>
              </a:rPr>
              <a:t>facilitando</a:t>
            </a:r>
            <a:r>
              <a:rPr lang="en-US" sz="2500" strike="noStrike" spc="-1" dirty="0">
                <a:solidFill>
                  <a:srgbClr val="000000"/>
                </a:solidFill>
                <a:latin typeface="Gotham 1 Bold"/>
                <a:ea typeface="Gotham 1 Bold"/>
              </a:rPr>
              <a:t> o </a:t>
            </a:r>
            <a:r>
              <a:rPr lang="en-US" sz="2500" strike="noStrike" spc="-1" dirty="0" err="1">
                <a:solidFill>
                  <a:srgbClr val="000000"/>
                </a:solidFill>
                <a:latin typeface="Gotham 1 Bold"/>
                <a:ea typeface="Gotham 1 Bold"/>
              </a:rPr>
              <a:t>cumprimento</a:t>
            </a:r>
            <a:r>
              <a:rPr lang="en-US" sz="2500" strike="noStrike" spc="-1" dirty="0">
                <a:solidFill>
                  <a:srgbClr val="000000"/>
                </a:solidFill>
                <a:latin typeface="Gotham 1 Bold"/>
                <a:ea typeface="Gotham 1 Bold"/>
              </a:rPr>
              <a:t> das </a:t>
            </a:r>
            <a:r>
              <a:rPr lang="en-US" sz="2500" strike="noStrike" spc="-1" dirty="0" err="1">
                <a:solidFill>
                  <a:srgbClr val="000000"/>
                </a:solidFill>
                <a:latin typeface="Gotham 1 Bold"/>
                <a:ea typeface="Gotham 1 Bold"/>
              </a:rPr>
              <a:t>obrigações</a:t>
            </a:r>
            <a:r>
              <a:rPr lang="en-US" sz="2500" strike="noStrike" spc="-1" dirty="0">
                <a:solidFill>
                  <a:srgbClr val="000000"/>
                </a:solidFill>
                <a:latin typeface="Gotham 1 Bold"/>
                <a:ea typeface="Gotham 1 Bold"/>
              </a:rPr>
              <a:t> </a:t>
            </a:r>
            <a:r>
              <a:rPr lang="en-US" sz="2500" strike="noStrike" spc="-1" dirty="0" err="1">
                <a:solidFill>
                  <a:srgbClr val="000000"/>
                </a:solidFill>
                <a:latin typeface="Gotham 1 Bold"/>
                <a:ea typeface="Gotham 1 Bold"/>
              </a:rPr>
              <a:t>tributárias</a:t>
            </a:r>
            <a:r>
              <a:rPr lang="en-US" sz="250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,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respeitando</a:t>
            </a:r>
            <a:r>
              <a:rPr lang="en-US" sz="250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os</a:t>
            </a:r>
            <a:r>
              <a:rPr lang="en-US" sz="250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diferentes</a:t>
            </a:r>
            <a:r>
              <a:rPr lang="en-US" sz="250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</a:t>
            </a:r>
            <a:r>
              <a:rPr lang="en-US" sz="2500" spc="-1" dirty="0" err="1">
                <a:solidFill>
                  <a:srgbClr val="000000"/>
                </a:solidFill>
                <a:latin typeface="Gotham 1"/>
                <a:ea typeface="Gotham 1"/>
              </a:rPr>
              <a:t>modelos</a:t>
            </a:r>
            <a:r>
              <a:rPr lang="en-US" sz="2500" spc="-1" dirty="0">
                <a:solidFill>
                  <a:srgbClr val="000000"/>
                </a:solidFill>
                <a:latin typeface="Gotham 1"/>
                <a:ea typeface="Gotham 1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operacionais</a:t>
            </a:r>
            <a:r>
              <a:rPr lang="en-US" sz="250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e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tecnológicos</a:t>
            </a:r>
            <a:r>
              <a:rPr lang="en-US" sz="250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ofertados</a:t>
            </a:r>
            <a:r>
              <a:rPr lang="en-US" sz="250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no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mercado</a:t>
            </a:r>
            <a:r>
              <a:rPr lang="en-US" sz="250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.</a:t>
            </a:r>
            <a:endParaRPr lang="pt-BR" sz="25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41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3"/>
          <p:cNvSpPr/>
          <p:nvPr/>
        </p:nvSpPr>
        <p:spPr>
          <a:xfrm rot="10800000">
            <a:off x="403560" y="9516960"/>
            <a:ext cx="17301344" cy="61202"/>
          </a:xfrm>
          <a:custGeom>
            <a:avLst/>
            <a:gdLst/>
            <a:ahLst/>
            <a:cxnLst/>
            <a:rect l="l" t="t" r="r" b="b"/>
            <a:pathLst>
              <a:path w="14104425" h="109260">
                <a:moveTo>
                  <a:pt x="0" y="0"/>
                </a:moveTo>
                <a:lnTo>
                  <a:pt x="14104425" y="0"/>
                </a:lnTo>
                <a:lnTo>
                  <a:pt x="14104425" y="109260"/>
                </a:lnTo>
                <a:lnTo>
                  <a:pt x="0" y="10926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Freeform 4"/>
          <p:cNvSpPr/>
          <p:nvPr/>
        </p:nvSpPr>
        <p:spPr>
          <a:xfrm>
            <a:off x="1913760" y="197280"/>
            <a:ext cx="14460120" cy="831240"/>
          </a:xfrm>
          <a:custGeom>
            <a:avLst/>
            <a:gdLst/>
            <a:ahLst/>
            <a:cxnLst/>
            <a:rect l="l" t="t" r="r" b="b"/>
            <a:pathLst>
              <a:path w="14460452" h="831476">
                <a:moveTo>
                  <a:pt x="0" y="0"/>
                </a:moveTo>
                <a:lnTo>
                  <a:pt x="14460452" y="0"/>
                </a:lnTo>
                <a:lnTo>
                  <a:pt x="14460452" y="831476"/>
                </a:lnTo>
                <a:lnTo>
                  <a:pt x="0" y="83147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TextBox 5"/>
          <p:cNvSpPr/>
          <p:nvPr/>
        </p:nvSpPr>
        <p:spPr>
          <a:xfrm>
            <a:off x="2054087" y="1332720"/>
            <a:ext cx="13637593" cy="74379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ts val="5828"/>
              </a:lnSpc>
              <a:buNone/>
            </a:pPr>
            <a:r>
              <a:rPr lang="en-US" sz="5500" b="0" strike="noStrike" spc="-1" dirty="0" err="1">
                <a:solidFill>
                  <a:srgbClr val="FFFFFF"/>
                </a:solidFill>
                <a:latin typeface="Heavitas"/>
                <a:ea typeface="Heavitas"/>
              </a:rPr>
              <a:t>Modelos</a:t>
            </a:r>
            <a:r>
              <a:rPr lang="en-US" sz="5500" b="0" strike="noStrike" spc="-1" dirty="0">
                <a:solidFill>
                  <a:srgbClr val="FFFFFF"/>
                </a:solidFill>
                <a:latin typeface="Heavitas"/>
                <a:ea typeface="Heavitas"/>
              </a:rPr>
              <a:t> de </a:t>
            </a:r>
            <a:r>
              <a:rPr lang="en-US" sz="5500" b="0" strike="noStrike" spc="-1" dirty="0" err="1">
                <a:solidFill>
                  <a:srgbClr val="FFFFFF"/>
                </a:solidFill>
                <a:latin typeface="Heavitas"/>
                <a:ea typeface="Heavitas"/>
              </a:rPr>
              <a:t>integração</a:t>
            </a:r>
            <a:r>
              <a:rPr lang="en-US" sz="5500" b="0" strike="noStrike" spc="-1" dirty="0">
                <a:solidFill>
                  <a:srgbClr val="FFFFFF"/>
                </a:solidFill>
                <a:latin typeface="Heavitas"/>
                <a:ea typeface="Heavitas"/>
              </a:rPr>
              <a:t> de </a:t>
            </a:r>
            <a:r>
              <a:rPr lang="en-US" sz="5500" b="0" strike="noStrike" spc="-1" dirty="0" err="1">
                <a:solidFill>
                  <a:srgbClr val="FFFFFF"/>
                </a:solidFill>
                <a:latin typeface="Heavitas"/>
                <a:ea typeface="Heavitas"/>
              </a:rPr>
              <a:t>meios</a:t>
            </a:r>
            <a:r>
              <a:rPr lang="en-US" sz="5500" b="0" strike="noStrike" spc="-1" dirty="0">
                <a:solidFill>
                  <a:srgbClr val="FFFFFF"/>
                </a:solidFill>
                <a:latin typeface="Heavitas"/>
                <a:ea typeface="Heavitas"/>
              </a:rPr>
              <a:t> de </a:t>
            </a:r>
            <a:r>
              <a:rPr lang="en-US" sz="5500" b="0" strike="noStrike" spc="-1" dirty="0" err="1">
                <a:solidFill>
                  <a:srgbClr val="FFFFFF"/>
                </a:solidFill>
                <a:latin typeface="Heavitas"/>
                <a:ea typeface="Heavitas"/>
              </a:rPr>
              <a:t>pagamento</a:t>
            </a:r>
            <a:endParaRPr lang="pt-BR" sz="5500" b="0" strike="noStrike" spc="-1" dirty="0">
              <a:latin typeface="Arial"/>
            </a:endParaRPr>
          </a:p>
        </p:txBody>
      </p:sp>
      <p:sp>
        <p:nvSpPr>
          <p:cNvPr id="56" name="TextBox 6"/>
          <p:cNvSpPr/>
          <p:nvPr/>
        </p:nvSpPr>
        <p:spPr>
          <a:xfrm>
            <a:off x="410760" y="4724019"/>
            <a:ext cx="7434000" cy="48474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539640" lvl="1" indent="-270000">
              <a:lnSpc>
                <a:spcPts val="2650"/>
              </a:lnSpc>
              <a:buClr>
                <a:srgbClr val="FFFFFF"/>
              </a:buClr>
              <a:buFont typeface="Arial"/>
              <a:buChar char="•"/>
            </a:pPr>
            <a:r>
              <a:rPr lang="en-US" sz="2500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Exigência</a:t>
            </a:r>
            <a:r>
              <a:rPr lang="en-US" sz="2500" spc="-1" dirty="0">
                <a:solidFill>
                  <a:srgbClr val="FFFFFF"/>
                </a:solidFill>
                <a:latin typeface="Gotham 1 Light"/>
                <a:ea typeface="Gotham 1 Light"/>
              </a:rPr>
              <a:t> que a </a:t>
            </a:r>
            <a:r>
              <a:rPr lang="en-US" sz="2500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Impressão</a:t>
            </a:r>
            <a:r>
              <a:rPr lang="en-US" sz="2500" spc="-1" dirty="0">
                <a:solidFill>
                  <a:srgbClr val="FFFFFF"/>
                </a:solidFill>
                <a:latin typeface="Gotham 1 Light"/>
                <a:ea typeface="Gotham 1 Light"/>
              </a:rPr>
              <a:t> do </a:t>
            </a:r>
            <a:r>
              <a:rPr lang="en-US" sz="2500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comprovante</a:t>
            </a:r>
            <a:r>
              <a:rPr lang="en-US" sz="2500" spc="-1" dirty="0">
                <a:solidFill>
                  <a:srgbClr val="FFFFFF"/>
                </a:solidFill>
                <a:latin typeface="Gotham 1 Light"/>
                <a:ea typeface="Gotham 1 Light"/>
              </a:rPr>
              <a:t> de </a:t>
            </a:r>
            <a:r>
              <a:rPr lang="en-US" sz="2500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pagamento</a:t>
            </a:r>
            <a:r>
              <a:rPr lang="en-US" sz="2500" spc="-1" dirty="0">
                <a:solidFill>
                  <a:srgbClr val="FFFFFF"/>
                </a:solidFill>
                <a:latin typeface="Gotham 1 Light"/>
                <a:ea typeface="Gotham 1 Light"/>
              </a:rPr>
              <a:t> e do </a:t>
            </a:r>
            <a:r>
              <a:rPr lang="en-US" sz="2500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documento</a:t>
            </a:r>
            <a:r>
              <a:rPr lang="en-US" sz="2500" spc="-1" dirty="0">
                <a:solidFill>
                  <a:srgbClr val="FFFFFF"/>
                </a:solidFill>
                <a:latin typeface="Gotham 1 Light"/>
                <a:ea typeface="Gotham 1 Light"/>
              </a:rPr>
              <a:t> fiscal  (</a:t>
            </a:r>
            <a:r>
              <a:rPr lang="en-US" sz="2500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Danfe</a:t>
            </a:r>
            <a:r>
              <a:rPr lang="en-US" sz="2500" spc="-1" dirty="0">
                <a:solidFill>
                  <a:srgbClr val="FFFFFF"/>
                </a:solidFill>
                <a:latin typeface="Gotham 1 Light"/>
                <a:ea typeface="Gotham 1 Light"/>
              </a:rPr>
              <a:t>) </a:t>
            </a:r>
            <a:r>
              <a:rPr lang="en-US" sz="2500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seja</a:t>
            </a:r>
            <a:r>
              <a:rPr lang="en-US" sz="2500" spc="-1" dirty="0">
                <a:solidFill>
                  <a:srgbClr val="FFFFFF"/>
                </a:solidFill>
                <a:latin typeface="Gotham 1 Light"/>
                <a:ea typeface="Gotham 1 Light"/>
              </a:rPr>
              <a:t> no </a:t>
            </a:r>
            <a:r>
              <a:rPr lang="en-US" sz="2500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mesmo</a:t>
            </a:r>
            <a:r>
              <a:rPr lang="en-US" sz="2500" spc="-1" dirty="0">
                <a:solidFill>
                  <a:srgbClr val="FFFFFF"/>
                </a:solidFill>
                <a:latin typeface="Gotham 1 Light"/>
                <a:ea typeface="Gotham 1 Light"/>
              </a:rPr>
              <a:t> </a:t>
            </a:r>
            <a:r>
              <a:rPr lang="en-US" sz="2500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dispositivo</a:t>
            </a:r>
            <a:r>
              <a:rPr lang="en-US" sz="2500" spc="-1" dirty="0">
                <a:solidFill>
                  <a:srgbClr val="FFFFFF"/>
                </a:solidFill>
                <a:latin typeface="Gotham 1 Light"/>
                <a:ea typeface="Gotham 1 Light"/>
              </a:rPr>
              <a:t> </a:t>
            </a:r>
            <a:r>
              <a:rPr lang="en-US" sz="2500" spc="-1" dirty="0">
                <a:solidFill>
                  <a:srgbClr val="FFFFFF"/>
                </a:solidFill>
                <a:latin typeface="Gotham 1 Light"/>
              </a:rPr>
              <a:t>(</a:t>
            </a:r>
            <a:r>
              <a:rPr lang="pt-BR" sz="2500" spc="-1" dirty="0">
                <a:solidFill>
                  <a:srgbClr val="FFFFFF"/>
                </a:solidFill>
                <a:latin typeface="Gotham 1 Light"/>
              </a:rPr>
              <a:t>Hardware)</a:t>
            </a:r>
            <a:r>
              <a:rPr lang="en-US" sz="2500" spc="-1" dirty="0">
                <a:solidFill>
                  <a:srgbClr val="FFFFFF"/>
                </a:solidFill>
                <a:latin typeface="Gotham 1 Light"/>
              </a:rPr>
              <a:t>. </a:t>
            </a:r>
            <a:endParaRPr lang="pt-BR" sz="2500" spc="-1" dirty="0">
              <a:solidFill>
                <a:srgbClr val="FFFFFF"/>
              </a:solidFill>
              <a:latin typeface="Gotham 1 Light"/>
            </a:endParaRPr>
          </a:p>
          <a:p>
            <a:pPr marL="539640" lvl="1" indent="-270000">
              <a:lnSpc>
                <a:spcPts val="2650"/>
              </a:lnSpc>
              <a:buClr>
                <a:srgbClr val="FFFFFF"/>
              </a:buClr>
              <a:buFont typeface="Arial"/>
              <a:buChar char="•"/>
            </a:pPr>
            <a:endParaRPr lang="en-US" sz="2500" spc="-1" dirty="0">
              <a:solidFill>
                <a:srgbClr val="FFFFFF"/>
              </a:solidFill>
              <a:latin typeface="Gotham 1 Light"/>
              <a:ea typeface="Gotham 1 Light"/>
            </a:endParaRPr>
          </a:p>
          <a:p>
            <a:pPr marL="539640" lvl="1" indent="-270000">
              <a:lnSpc>
                <a:spcPts val="2650"/>
              </a:lnSpc>
              <a:buClr>
                <a:srgbClr val="FFFFFF"/>
              </a:buClr>
              <a:buFont typeface="Arial"/>
              <a:buChar char="•"/>
            </a:pPr>
            <a:r>
              <a:rPr lang="en-US" sz="2500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Aplicação</a:t>
            </a:r>
            <a:r>
              <a:rPr lang="en-US" sz="2500" spc="-1" dirty="0">
                <a:solidFill>
                  <a:srgbClr val="FFFFFF"/>
                </a:solidFill>
                <a:latin typeface="Gotham 1 Light"/>
                <a:ea typeface="Gotham 1 Light"/>
              </a:rPr>
              <a:t>: </a:t>
            </a:r>
            <a:r>
              <a:rPr lang="en-US" sz="2500" b="0" strike="noStrike" spc="-1" dirty="0">
                <a:solidFill>
                  <a:srgbClr val="FFFFFF"/>
                </a:solidFill>
                <a:latin typeface="Gotham 1 Light"/>
                <a:ea typeface="Gotham 1 Light"/>
              </a:rPr>
              <a:t>NFC-e</a:t>
            </a:r>
            <a:r>
              <a:rPr lang="en-US" sz="2500" spc="-1" dirty="0">
                <a:solidFill>
                  <a:srgbClr val="FFFFFF"/>
                </a:solidFill>
                <a:latin typeface="Gotham 1 Light"/>
                <a:ea typeface="Gotham 1 Light"/>
              </a:rPr>
              <a:t>;</a:t>
            </a:r>
            <a:endParaRPr lang="pt-BR" sz="2500" b="0" strike="noStrike" spc="-1" dirty="0">
              <a:latin typeface="Arial"/>
            </a:endParaRPr>
          </a:p>
          <a:p>
            <a:pPr>
              <a:lnSpc>
                <a:spcPts val="2650"/>
              </a:lnSpc>
              <a:buNone/>
            </a:pPr>
            <a:endParaRPr lang="pt-BR" sz="2500" b="0" strike="noStrike" spc="-1" dirty="0">
              <a:latin typeface="Arial"/>
            </a:endParaRPr>
          </a:p>
          <a:p>
            <a:pPr marL="539640" lvl="1" indent="-270000">
              <a:lnSpc>
                <a:spcPts val="2650"/>
              </a:lnSpc>
              <a:buClr>
                <a:srgbClr val="FFFFFF"/>
              </a:buClr>
              <a:buFont typeface="Arial"/>
              <a:buChar char="•"/>
            </a:pPr>
            <a:r>
              <a:rPr lang="en-US" sz="2500" b="0" strike="noStrike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Proibida</a:t>
            </a:r>
            <a:r>
              <a:rPr lang="en-US" sz="2500" b="0" strike="noStrike" spc="-1" dirty="0">
                <a:solidFill>
                  <a:srgbClr val="FFFFFF"/>
                </a:solidFill>
                <a:latin typeface="Gotham 1 Light"/>
                <a:ea typeface="Gotham 1 Light"/>
              </a:rPr>
              <a:t> a </a:t>
            </a:r>
            <a:r>
              <a:rPr lang="en-US" sz="2500" b="0" strike="noStrike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integração</a:t>
            </a:r>
            <a:r>
              <a:rPr lang="en-US" sz="2500" b="0" strike="noStrike" spc="-1" dirty="0">
                <a:solidFill>
                  <a:srgbClr val="FFFFFF"/>
                </a:solidFill>
                <a:latin typeface="Gotham 1 Light"/>
                <a:ea typeface="Gotham 1 Light"/>
              </a:rPr>
              <a:t> manual (ex. </a:t>
            </a:r>
            <a:r>
              <a:rPr lang="en-US" sz="2500" b="0" strike="noStrike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uso</a:t>
            </a:r>
            <a:r>
              <a:rPr lang="en-US" sz="2500" b="0" strike="noStrike" spc="-1" dirty="0">
                <a:solidFill>
                  <a:srgbClr val="FFFFFF"/>
                </a:solidFill>
                <a:latin typeface="Gotham 1 Light"/>
                <a:ea typeface="Gotham 1 Light"/>
              </a:rPr>
              <a:t> do POS </a:t>
            </a:r>
            <a:r>
              <a:rPr lang="en-US" sz="2500" b="0" strike="noStrike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Tradicional</a:t>
            </a:r>
            <a:r>
              <a:rPr lang="en-US" sz="2500" b="0" strike="noStrike" spc="-1" dirty="0">
                <a:solidFill>
                  <a:srgbClr val="FFFFFF"/>
                </a:solidFill>
                <a:latin typeface="Gotham 1 Light"/>
                <a:ea typeface="Gotham 1 Light"/>
              </a:rPr>
              <a:t>);</a:t>
            </a:r>
            <a:endParaRPr lang="pt-BR" sz="2500" b="0" strike="noStrike" spc="-1" dirty="0">
              <a:latin typeface="Arial"/>
            </a:endParaRPr>
          </a:p>
          <a:p>
            <a:pPr>
              <a:lnSpc>
                <a:spcPts val="2650"/>
              </a:lnSpc>
              <a:buNone/>
            </a:pPr>
            <a:endParaRPr lang="pt-BR" sz="2500" b="0" strike="noStrike" spc="-1" dirty="0">
              <a:latin typeface="Arial"/>
            </a:endParaRPr>
          </a:p>
          <a:p>
            <a:pPr marL="539640" lvl="1" indent="-270000">
              <a:lnSpc>
                <a:spcPts val="2650"/>
              </a:lnSpc>
              <a:buClr>
                <a:srgbClr val="FFFFFF"/>
              </a:buClr>
              <a:buFont typeface="Arial"/>
              <a:buChar char="•"/>
            </a:pPr>
            <a:r>
              <a:rPr lang="en-US" sz="2500" b="0" strike="noStrike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Em</a:t>
            </a:r>
            <a:r>
              <a:rPr lang="en-US" sz="2500" b="0" strike="noStrike" spc="-1" dirty="0">
                <a:solidFill>
                  <a:srgbClr val="FFFFFF"/>
                </a:solidFill>
                <a:latin typeface="Gotham 1 Light"/>
                <a:ea typeface="Gotham 1 Light"/>
              </a:rPr>
              <a:t> </a:t>
            </a:r>
            <a:r>
              <a:rPr lang="en-US" sz="2500" b="0" strike="noStrike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alguns</a:t>
            </a:r>
            <a:r>
              <a:rPr lang="en-US" sz="2500" b="0" strike="noStrike" spc="-1" dirty="0">
                <a:solidFill>
                  <a:srgbClr val="FFFFFF"/>
                </a:solidFill>
                <a:latin typeface="Gotham 1 Light"/>
                <a:ea typeface="Gotham 1 Light"/>
              </a:rPr>
              <a:t> </a:t>
            </a:r>
            <a:r>
              <a:rPr lang="en-US" sz="2500" b="0" strike="noStrike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casos</a:t>
            </a:r>
            <a:r>
              <a:rPr lang="en-US" sz="2500" b="0" strike="noStrike" spc="-1" dirty="0">
                <a:solidFill>
                  <a:srgbClr val="FFFFFF"/>
                </a:solidFill>
                <a:latin typeface="Gotham 1 Light"/>
                <a:ea typeface="Gotham 1 Light"/>
              </a:rPr>
              <a:t>, </a:t>
            </a:r>
            <a:r>
              <a:rPr lang="en-US" sz="2500" b="0" strike="noStrike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exige</a:t>
            </a:r>
            <a:r>
              <a:rPr lang="en-US" sz="2500" b="0" strike="noStrike" spc="-1" dirty="0">
                <a:solidFill>
                  <a:srgbClr val="FFFFFF"/>
                </a:solidFill>
                <a:latin typeface="Gotham 1 Light"/>
                <a:ea typeface="Gotham 1 Light"/>
              </a:rPr>
              <a:t>-se a </a:t>
            </a:r>
            <a:r>
              <a:rPr lang="en-US" sz="2500" b="0" strike="noStrike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emissão</a:t>
            </a:r>
            <a:r>
              <a:rPr lang="en-US" sz="2500" b="0" strike="noStrike" spc="-1" dirty="0">
                <a:solidFill>
                  <a:srgbClr val="FFFFFF"/>
                </a:solidFill>
                <a:latin typeface="Gotham 1 Light"/>
                <a:ea typeface="Gotham 1 Light"/>
              </a:rPr>
              <a:t> da NFC-e para </a:t>
            </a:r>
            <a:r>
              <a:rPr lang="en-US" sz="2500" b="0" strike="noStrike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todos</a:t>
            </a:r>
            <a:r>
              <a:rPr lang="en-US" sz="2500" b="0" strike="noStrike" spc="-1" dirty="0">
                <a:solidFill>
                  <a:srgbClr val="FFFFFF"/>
                </a:solidFill>
                <a:latin typeface="Gotham 1 Light"/>
                <a:ea typeface="Gotham 1 Light"/>
              </a:rPr>
              <a:t> </a:t>
            </a:r>
            <a:r>
              <a:rPr lang="en-US" sz="2500" b="0" strike="noStrike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os</a:t>
            </a:r>
            <a:r>
              <a:rPr lang="en-US" sz="2500" b="0" strike="noStrike" spc="-1" dirty="0">
                <a:solidFill>
                  <a:srgbClr val="FFFFFF"/>
                </a:solidFill>
                <a:latin typeface="Gotham 1 Light"/>
                <a:ea typeface="Gotham 1 Light"/>
              </a:rPr>
              <a:t> </a:t>
            </a:r>
            <a:r>
              <a:rPr lang="en-US" sz="2500" b="0" strike="noStrike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recebimentos</a:t>
            </a:r>
            <a:r>
              <a:rPr lang="en-US" sz="2500" b="0" strike="noStrike" spc="-1" dirty="0">
                <a:solidFill>
                  <a:srgbClr val="FFFFFF"/>
                </a:solidFill>
                <a:latin typeface="Gotham 1 Light"/>
                <a:ea typeface="Gotham 1 Light"/>
              </a:rPr>
              <a:t> </a:t>
            </a:r>
            <a:r>
              <a:rPr lang="en-US" sz="2500" b="0" strike="noStrike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financeiros</a:t>
            </a:r>
            <a:r>
              <a:rPr lang="en-US" sz="2500" b="0" strike="noStrike" spc="-1" dirty="0">
                <a:solidFill>
                  <a:srgbClr val="FFFFFF"/>
                </a:solidFill>
                <a:latin typeface="Gotham 1 Light"/>
                <a:ea typeface="Gotham 1 Light"/>
              </a:rPr>
              <a:t>, inclusive </a:t>
            </a:r>
            <a:r>
              <a:rPr lang="en-US" sz="2500" b="0" strike="noStrike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nas</a:t>
            </a:r>
            <a:r>
              <a:rPr lang="en-US" sz="2500" b="0" strike="noStrike" spc="-1" dirty="0">
                <a:solidFill>
                  <a:srgbClr val="FFFFFF"/>
                </a:solidFill>
                <a:latin typeface="Gotham 1 Light"/>
                <a:ea typeface="Gotham 1 Light"/>
              </a:rPr>
              <a:t> </a:t>
            </a:r>
            <a:r>
              <a:rPr lang="en-US" sz="2500" b="0" strike="noStrike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operações</a:t>
            </a:r>
            <a:r>
              <a:rPr lang="en-US" sz="2500" b="0" strike="noStrike" spc="-1" dirty="0">
                <a:solidFill>
                  <a:srgbClr val="FFFFFF"/>
                </a:solidFill>
                <a:latin typeface="Gotham 1 Light"/>
                <a:ea typeface="Gotham 1 Light"/>
              </a:rPr>
              <a:t> que </a:t>
            </a:r>
            <a:r>
              <a:rPr lang="en-US" sz="2500" b="0" strike="noStrike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não</a:t>
            </a:r>
            <a:r>
              <a:rPr lang="en-US" sz="2500" b="0" strike="noStrike" spc="-1" dirty="0">
                <a:solidFill>
                  <a:srgbClr val="FFFFFF"/>
                </a:solidFill>
                <a:latin typeface="Gotham 1 Light"/>
                <a:ea typeface="Gotham 1 Light"/>
              </a:rPr>
              <a:t> </a:t>
            </a:r>
            <a:r>
              <a:rPr lang="en-US" sz="2500" b="0" strike="noStrike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são</a:t>
            </a:r>
            <a:r>
              <a:rPr lang="en-US" sz="2500" b="0" strike="noStrike" spc="-1" dirty="0">
                <a:solidFill>
                  <a:srgbClr val="FFFFFF"/>
                </a:solidFill>
                <a:latin typeface="Gotham 1 Light"/>
                <a:ea typeface="Gotham 1 Light"/>
              </a:rPr>
              <a:t> </a:t>
            </a:r>
            <a:r>
              <a:rPr lang="en-US" sz="2500" b="0" strike="noStrike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estão</a:t>
            </a:r>
            <a:r>
              <a:rPr lang="en-US" sz="2500" b="0" strike="noStrike" spc="-1" dirty="0">
                <a:solidFill>
                  <a:srgbClr val="FFFFFF"/>
                </a:solidFill>
                <a:latin typeface="Gotham 1 Light"/>
                <a:ea typeface="Gotham 1 Light"/>
              </a:rPr>
              <a:t> no campo de </a:t>
            </a:r>
            <a:r>
              <a:rPr lang="en-US" sz="2500" b="0" strike="noStrike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incidência</a:t>
            </a:r>
            <a:r>
              <a:rPr lang="en-US" sz="2500" b="0" strike="noStrike" spc="-1" dirty="0">
                <a:solidFill>
                  <a:srgbClr val="FFFFFF"/>
                </a:solidFill>
                <a:latin typeface="Gotham 1 Light"/>
                <a:ea typeface="Gotham 1 Light"/>
              </a:rPr>
              <a:t> do ICMS;</a:t>
            </a:r>
            <a:endParaRPr lang="pt-BR" sz="2500" b="0" strike="noStrike" spc="-1" dirty="0">
              <a:latin typeface="Arial"/>
            </a:endParaRPr>
          </a:p>
          <a:p>
            <a:pPr>
              <a:lnSpc>
                <a:spcPts val="2650"/>
              </a:lnSpc>
              <a:buNone/>
            </a:pPr>
            <a:endParaRPr lang="pt-BR" sz="2500" b="0" strike="noStrike" spc="-1" dirty="0">
              <a:latin typeface="Arial"/>
            </a:endParaRPr>
          </a:p>
        </p:txBody>
      </p:sp>
      <p:sp>
        <p:nvSpPr>
          <p:cNvPr id="57" name="TextBox 7"/>
          <p:cNvSpPr/>
          <p:nvPr/>
        </p:nvSpPr>
        <p:spPr>
          <a:xfrm>
            <a:off x="9143820" y="4685800"/>
            <a:ext cx="8716680" cy="48474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539640" lvl="1" indent="-270000">
              <a:lnSpc>
                <a:spcPts val="2650"/>
              </a:lnSpc>
              <a:buClr>
                <a:srgbClr val="FFFFFF"/>
              </a:buClr>
              <a:buFont typeface="Arial"/>
              <a:buChar char="•"/>
            </a:pPr>
            <a:r>
              <a:rPr lang="en-US" sz="2500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Integração</a:t>
            </a:r>
            <a:r>
              <a:rPr lang="en-US" sz="2500" spc="-1" dirty="0">
                <a:solidFill>
                  <a:srgbClr val="FFFFFF"/>
                </a:solidFill>
                <a:latin typeface="Gotham 1 Light"/>
                <a:ea typeface="Gotham 1 Light"/>
              </a:rPr>
              <a:t> </a:t>
            </a:r>
            <a:r>
              <a:rPr lang="en-US" sz="2500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Sistêmica</a:t>
            </a:r>
            <a:r>
              <a:rPr lang="en-US" sz="2500" spc="-1" dirty="0">
                <a:solidFill>
                  <a:srgbClr val="FFFFFF"/>
                </a:solidFill>
                <a:latin typeface="Gotham 1 Light"/>
                <a:ea typeface="Gotham 1 Light"/>
              </a:rPr>
              <a:t> (</a:t>
            </a:r>
            <a:r>
              <a:rPr lang="en-US" sz="2500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Tecnológica</a:t>
            </a:r>
            <a:r>
              <a:rPr lang="en-US" sz="2500" spc="-1" dirty="0">
                <a:solidFill>
                  <a:srgbClr val="FFFFFF"/>
                </a:solidFill>
                <a:latin typeface="Gotham 1 Light"/>
                <a:ea typeface="Gotham 1 Light"/>
              </a:rPr>
              <a:t>) entre o </a:t>
            </a:r>
            <a:r>
              <a:rPr lang="en-US" sz="2500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recebimento</a:t>
            </a:r>
            <a:r>
              <a:rPr lang="en-US" sz="2500" spc="-1" dirty="0">
                <a:solidFill>
                  <a:srgbClr val="FFFFFF"/>
                </a:solidFill>
                <a:latin typeface="Gotham 1 Light"/>
                <a:ea typeface="Gotham 1 Light"/>
              </a:rPr>
              <a:t> de </a:t>
            </a:r>
            <a:r>
              <a:rPr lang="en-US" sz="2500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recursos</a:t>
            </a:r>
            <a:r>
              <a:rPr lang="en-US" sz="2500" spc="-1" dirty="0">
                <a:solidFill>
                  <a:srgbClr val="FFFFFF"/>
                </a:solidFill>
                <a:latin typeface="Gotham 1 Light"/>
                <a:ea typeface="Gotham 1 Light"/>
              </a:rPr>
              <a:t> e o a </a:t>
            </a:r>
            <a:r>
              <a:rPr lang="en-US" sz="2500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emissão</a:t>
            </a:r>
            <a:r>
              <a:rPr lang="en-US" sz="2500" spc="-1" dirty="0">
                <a:solidFill>
                  <a:srgbClr val="FFFFFF"/>
                </a:solidFill>
                <a:latin typeface="Gotham 1 Light"/>
                <a:ea typeface="Gotham 1 Light"/>
              </a:rPr>
              <a:t> do </a:t>
            </a:r>
            <a:r>
              <a:rPr lang="en-US" sz="2500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documento</a:t>
            </a:r>
            <a:r>
              <a:rPr lang="en-US" sz="2500" spc="-1" dirty="0">
                <a:solidFill>
                  <a:srgbClr val="FFFFFF"/>
                </a:solidFill>
                <a:latin typeface="Gotham 1 Light"/>
                <a:ea typeface="Gotham 1 Light"/>
              </a:rPr>
              <a:t> fiscal;</a:t>
            </a:r>
          </a:p>
          <a:p>
            <a:pPr marL="539640" lvl="1" indent="-270000">
              <a:lnSpc>
                <a:spcPts val="2650"/>
              </a:lnSpc>
              <a:buClr>
                <a:srgbClr val="FFFFFF"/>
              </a:buClr>
              <a:buFont typeface="Arial"/>
              <a:buChar char="•"/>
            </a:pPr>
            <a:endParaRPr lang="en-US" sz="2500" spc="-1" dirty="0">
              <a:solidFill>
                <a:srgbClr val="FFFFFF"/>
              </a:solidFill>
              <a:latin typeface="Gotham 1 Light"/>
              <a:ea typeface="Gotham 1 Light"/>
            </a:endParaRPr>
          </a:p>
          <a:p>
            <a:pPr marL="539640" lvl="1" indent="-270000">
              <a:lnSpc>
                <a:spcPts val="2650"/>
              </a:lnSpc>
              <a:buClr>
                <a:srgbClr val="FFFFFF"/>
              </a:buClr>
              <a:buFont typeface="Arial"/>
              <a:buChar char="•"/>
            </a:pPr>
            <a:r>
              <a:rPr lang="en-US" sz="2500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Não</a:t>
            </a:r>
            <a:r>
              <a:rPr lang="en-US" sz="2500" spc="-1" dirty="0">
                <a:solidFill>
                  <a:srgbClr val="FFFFFF"/>
                </a:solidFill>
                <a:latin typeface="Gotham 1 Light"/>
                <a:ea typeface="Gotham 1 Light"/>
              </a:rPr>
              <a:t> é </a:t>
            </a:r>
            <a:r>
              <a:rPr lang="en-US" sz="2500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necessário</a:t>
            </a:r>
            <a:r>
              <a:rPr lang="en-US" sz="2500" spc="-1" dirty="0">
                <a:solidFill>
                  <a:srgbClr val="FFFFFF"/>
                </a:solidFill>
                <a:latin typeface="Gotham 1 Light"/>
                <a:ea typeface="Gotham 1 Light"/>
              </a:rPr>
              <a:t> que a </a:t>
            </a:r>
            <a:r>
              <a:rPr lang="en-US" sz="2500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impressão</a:t>
            </a:r>
            <a:r>
              <a:rPr lang="en-US" sz="2500" spc="-1" dirty="0">
                <a:solidFill>
                  <a:srgbClr val="FFFFFF"/>
                </a:solidFill>
                <a:latin typeface="Gotham 1 Light"/>
                <a:ea typeface="Gotham 1 Light"/>
              </a:rPr>
              <a:t> de </a:t>
            </a:r>
            <a:r>
              <a:rPr lang="en-US" sz="2500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comprovante</a:t>
            </a:r>
            <a:r>
              <a:rPr lang="en-US" sz="2500" spc="-1" dirty="0">
                <a:solidFill>
                  <a:srgbClr val="FFFFFF"/>
                </a:solidFill>
                <a:latin typeface="Gotham 1 Light"/>
                <a:ea typeface="Gotham 1 Light"/>
              </a:rPr>
              <a:t> de </a:t>
            </a:r>
            <a:r>
              <a:rPr lang="en-US" sz="2500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pagamento</a:t>
            </a:r>
            <a:r>
              <a:rPr lang="en-US" sz="2500" spc="-1" dirty="0">
                <a:solidFill>
                  <a:srgbClr val="FFFFFF"/>
                </a:solidFill>
                <a:latin typeface="Gotham 1 Light"/>
                <a:ea typeface="Gotham 1 Light"/>
              </a:rPr>
              <a:t> e do </a:t>
            </a:r>
            <a:r>
              <a:rPr lang="en-US" sz="2500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documento</a:t>
            </a:r>
            <a:r>
              <a:rPr lang="en-US" sz="2500" spc="-1" dirty="0">
                <a:solidFill>
                  <a:srgbClr val="FFFFFF"/>
                </a:solidFill>
                <a:latin typeface="Gotham 1 Light"/>
                <a:ea typeface="Gotham 1 Light"/>
              </a:rPr>
              <a:t> fiscal (</a:t>
            </a:r>
            <a:r>
              <a:rPr lang="en-US" sz="2500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Danfe</a:t>
            </a:r>
            <a:r>
              <a:rPr lang="en-US" sz="2500" spc="-1" dirty="0">
                <a:solidFill>
                  <a:srgbClr val="FFFFFF"/>
                </a:solidFill>
                <a:latin typeface="Gotham 1 Light"/>
                <a:ea typeface="Gotham 1 Light"/>
              </a:rPr>
              <a:t>) </a:t>
            </a:r>
            <a:r>
              <a:rPr lang="en-US" sz="2500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seja</a:t>
            </a:r>
            <a:r>
              <a:rPr lang="en-US" sz="2500" spc="-1" dirty="0">
                <a:solidFill>
                  <a:srgbClr val="FFFFFF"/>
                </a:solidFill>
                <a:latin typeface="Gotham 1 Light"/>
                <a:ea typeface="Gotham 1 Light"/>
              </a:rPr>
              <a:t> no </a:t>
            </a:r>
            <a:r>
              <a:rPr lang="en-US" sz="2500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mesmo</a:t>
            </a:r>
            <a:r>
              <a:rPr lang="en-US" sz="2500" spc="-1" dirty="0">
                <a:solidFill>
                  <a:srgbClr val="FFFFFF"/>
                </a:solidFill>
                <a:latin typeface="Gotham 1 Light"/>
                <a:ea typeface="Gotham 1 Light"/>
              </a:rPr>
              <a:t> </a:t>
            </a:r>
            <a:r>
              <a:rPr lang="en-US" sz="2500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dispositivo</a:t>
            </a:r>
            <a:r>
              <a:rPr lang="en-US" sz="2500" spc="-1" dirty="0">
                <a:solidFill>
                  <a:srgbClr val="FFFFFF"/>
                </a:solidFill>
                <a:latin typeface="Gotham 1 Light"/>
                <a:ea typeface="Gotham 1 Light"/>
              </a:rPr>
              <a:t> </a:t>
            </a:r>
            <a:r>
              <a:rPr lang="en-US" sz="2500" spc="-1" dirty="0">
                <a:solidFill>
                  <a:srgbClr val="FFFFFF"/>
                </a:solidFill>
                <a:latin typeface="Gotham 1 Light"/>
              </a:rPr>
              <a:t>(</a:t>
            </a:r>
            <a:r>
              <a:rPr lang="pt-BR" sz="2500" spc="-1" dirty="0">
                <a:solidFill>
                  <a:srgbClr val="FFFFFF"/>
                </a:solidFill>
                <a:latin typeface="Gotham 1 Light"/>
              </a:rPr>
              <a:t>Hardware).</a:t>
            </a:r>
          </a:p>
          <a:p>
            <a:pPr marL="539640" lvl="1" indent="-270000">
              <a:lnSpc>
                <a:spcPts val="2650"/>
              </a:lnSpc>
              <a:buClr>
                <a:srgbClr val="FFFFFF"/>
              </a:buClr>
              <a:buFont typeface="Arial"/>
              <a:buChar char="•"/>
            </a:pPr>
            <a:endParaRPr lang="pt-BR" sz="2500" spc="-1" dirty="0">
              <a:solidFill>
                <a:srgbClr val="FFFFFF"/>
              </a:solidFill>
              <a:latin typeface="Gotham 1 Light"/>
            </a:endParaRPr>
          </a:p>
          <a:p>
            <a:pPr marL="539640" lvl="1" indent="-270000">
              <a:lnSpc>
                <a:spcPts val="2650"/>
              </a:lnSpc>
              <a:buClr>
                <a:srgbClr val="FFFFFF"/>
              </a:buClr>
              <a:buFont typeface="Arial"/>
              <a:buChar char="•"/>
            </a:pPr>
            <a:r>
              <a:rPr lang="en-US" sz="2500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Aplicações</a:t>
            </a:r>
            <a:r>
              <a:rPr lang="en-US" sz="2500" spc="-1" dirty="0">
                <a:solidFill>
                  <a:srgbClr val="FFFFFF"/>
                </a:solidFill>
                <a:latin typeface="Gotham 1 Light"/>
                <a:ea typeface="Gotham 1 Light"/>
              </a:rPr>
              <a:t>: NFC-e e NF-e:</a:t>
            </a:r>
          </a:p>
          <a:p>
            <a:pPr marL="539640" lvl="1" indent="-270000">
              <a:lnSpc>
                <a:spcPts val="2650"/>
              </a:lnSpc>
              <a:buClr>
                <a:srgbClr val="FFFFFF"/>
              </a:buClr>
              <a:buFont typeface="Arial"/>
              <a:buChar char="•"/>
            </a:pPr>
            <a:endParaRPr lang="en-US" sz="2500" spc="-1" dirty="0">
              <a:solidFill>
                <a:srgbClr val="FFFFFF"/>
              </a:solidFill>
              <a:latin typeface="Gotham 1 Light"/>
              <a:ea typeface="Gotham 1 Light"/>
            </a:endParaRPr>
          </a:p>
          <a:p>
            <a:pPr marL="539640" lvl="1" indent="-270000">
              <a:lnSpc>
                <a:spcPts val="2650"/>
              </a:lnSpc>
              <a:buClr>
                <a:srgbClr val="FFFFFF"/>
              </a:buClr>
              <a:buFont typeface="Arial"/>
              <a:buChar char="•"/>
            </a:pPr>
            <a:r>
              <a:rPr lang="en-US" sz="2500" b="0" strike="noStrike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Proibida</a:t>
            </a:r>
            <a:r>
              <a:rPr lang="en-US" sz="2500" b="0" strike="noStrike" spc="-1" dirty="0">
                <a:solidFill>
                  <a:srgbClr val="FFFFFF"/>
                </a:solidFill>
                <a:latin typeface="Gotham 1 Light"/>
                <a:ea typeface="Gotham 1 Light"/>
              </a:rPr>
              <a:t> a </a:t>
            </a:r>
            <a:r>
              <a:rPr lang="en-US" sz="2500" b="0" strike="noStrike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integração</a:t>
            </a:r>
            <a:r>
              <a:rPr lang="en-US" sz="2500" b="0" strike="noStrike" spc="-1" dirty="0">
                <a:solidFill>
                  <a:srgbClr val="FFFFFF"/>
                </a:solidFill>
                <a:latin typeface="Gotham 1 Light"/>
                <a:ea typeface="Gotham 1 Light"/>
              </a:rPr>
              <a:t> manual (ex. </a:t>
            </a:r>
            <a:r>
              <a:rPr lang="en-US" sz="2500" b="0" strike="noStrike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uso</a:t>
            </a:r>
            <a:r>
              <a:rPr lang="en-US" sz="2500" b="0" strike="noStrike" spc="-1" dirty="0">
                <a:solidFill>
                  <a:srgbClr val="FFFFFF"/>
                </a:solidFill>
                <a:latin typeface="Gotham 1 Light"/>
                <a:ea typeface="Gotham 1 Light"/>
              </a:rPr>
              <a:t> do POS </a:t>
            </a:r>
            <a:r>
              <a:rPr lang="en-US" sz="2500" b="0" strike="noStrike" spc="-1" dirty="0" err="1">
                <a:solidFill>
                  <a:srgbClr val="FFFFFF"/>
                </a:solidFill>
                <a:latin typeface="Gotham 1 Light"/>
                <a:ea typeface="Gotham 1 Light"/>
              </a:rPr>
              <a:t>Tradicional</a:t>
            </a:r>
            <a:r>
              <a:rPr lang="en-US" sz="2500" b="0" strike="noStrike" spc="-1" dirty="0">
                <a:solidFill>
                  <a:srgbClr val="FFFFFF"/>
                </a:solidFill>
                <a:latin typeface="Gotham 1 Light"/>
                <a:ea typeface="Gotham 1 Light"/>
              </a:rPr>
              <a:t>);</a:t>
            </a:r>
          </a:p>
          <a:p>
            <a:pPr marL="539640" lvl="1" indent="-270000">
              <a:lnSpc>
                <a:spcPts val="2650"/>
              </a:lnSpc>
              <a:buClr>
                <a:srgbClr val="FFFFFF"/>
              </a:buClr>
              <a:buFont typeface="Arial"/>
              <a:buChar char="•"/>
            </a:pPr>
            <a:endParaRPr lang="en-US" sz="2500" b="0" strike="noStrike" spc="-1" dirty="0">
              <a:solidFill>
                <a:srgbClr val="FFFFFF"/>
              </a:solidFill>
              <a:latin typeface="Gotham 1 Light"/>
              <a:ea typeface="Gotham 1 Light"/>
            </a:endParaRPr>
          </a:p>
          <a:p>
            <a:pPr marL="539640" lvl="1" indent="-270000">
              <a:lnSpc>
                <a:spcPts val="2650"/>
              </a:lnSpc>
              <a:buClr>
                <a:srgbClr val="FFFFFF"/>
              </a:buClr>
              <a:buFont typeface="Arial"/>
              <a:buChar char="•"/>
            </a:pPr>
            <a:r>
              <a:rPr lang="en-US" sz="2500" spc="-1" dirty="0" err="1">
                <a:solidFill>
                  <a:srgbClr val="FFFFFF"/>
                </a:solidFill>
                <a:latin typeface="Gotham 1 Light"/>
              </a:rPr>
              <a:t>Aplicável</a:t>
            </a:r>
            <a:r>
              <a:rPr lang="en-US" sz="2500" spc="-1" dirty="0">
                <a:solidFill>
                  <a:srgbClr val="FFFFFF"/>
                </a:solidFill>
                <a:latin typeface="Gotham 1 Light"/>
              </a:rPr>
              <a:t> </a:t>
            </a:r>
            <a:r>
              <a:rPr lang="en-US" sz="2500" spc="-1" dirty="0" err="1">
                <a:solidFill>
                  <a:srgbClr val="FFFFFF"/>
                </a:solidFill>
                <a:latin typeface="Gotham 1 Light"/>
              </a:rPr>
              <a:t>somente</a:t>
            </a:r>
            <a:r>
              <a:rPr lang="en-US" sz="2500" spc="-1" dirty="0">
                <a:solidFill>
                  <a:srgbClr val="FFFFFF"/>
                </a:solidFill>
                <a:latin typeface="Gotham 1 Light"/>
              </a:rPr>
              <a:t> </a:t>
            </a:r>
            <a:r>
              <a:rPr lang="en-US" sz="2500" spc="-1" dirty="0" err="1">
                <a:solidFill>
                  <a:srgbClr val="FFFFFF"/>
                </a:solidFill>
                <a:latin typeface="Gotham 1 Light"/>
              </a:rPr>
              <a:t>às</a:t>
            </a:r>
            <a:r>
              <a:rPr lang="en-US" sz="2500" spc="-1" dirty="0">
                <a:solidFill>
                  <a:srgbClr val="FFFFFF"/>
                </a:solidFill>
                <a:latin typeface="Gotham 1 Light"/>
              </a:rPr>
              <a:t> </a:t>
            </a:r>
            <a:r>
              <a:rPr lang="en-US" sz="2500" spc="-1" dirty="0" err="1">
                <a:solidFill>
                  <a:srgbClr val="FFFFFF"/>
                </a:solidFill>
                <a:latin typeface="Gotham 1 Light"/>
              </a:rPr>
              <a:t>operações</a:t>
            </a:r>
            <a:r>
              <a:rPr lang="en-US" sz="2500" spc="-1" dirty="0">
                <a:solidFill>
                  <a:srgbClr val="FFFFFF"/>
                </a:solidFill>
                <a:latin typeface="Gotham 1 Light"/>
              </a:rPr>
              <a:t> </a:t>
            </a:r>
            <a:r>
              <a:rPr lang="en-US" sz="2500" spc="-1" dirty="0" err="1">
                <a:solidFill>
                  <a:srgbClr val="FFFFFF"/>
                </a:solidFill>
                <a:latin typeface="Gotham 1 Light"/>
              </a:rPr>
              <a:t>abrangidas</a:t>
            </a:r>
            <a:r>
              <a:rPr lang="en-US" sz="2500" spc="-1" dirty="0">
                <a:solidFill>
                  <a:srgbClr val="FFFFFF"/>
                </a:solidFill>
                <a:latin typeface="Gotham 1 Light"/>
              </a:rPr>
              <a:t> pela </a:t>
            </a:r>
            <a:r>
              <a:rPr lang="en-US" sz="2500" spc="-1" dirty="0" err="1">
                <a:solidFill>
                  <a:srgbClr val="FFFFFF"/>
                </a:solidFill>
                <a:latin typeface="Gotham 1 Light"/>
              </a:rPr>
              <a:t>incidência</a:t>
            </a:r>
            <a:r>
              <a:rPr lang="en-US" sz="2500" spc="-1" dirty="0">
                <a:solidFill>
                  <a:srgbClr val="FFFFFF"/>
                </a:solidFill>
                <a:latin typeface="Gotham 1 Light"/>
              </a:rPr>
              <a:t> do ICMS;</a:t>
            </a:r>
            <a:endParaRPr lang="pt-BR" sz="2500" b="0" strike="noStrike" spc="-1" dirty="0">
              <a:latin typeface="Arial"/>
            </a:endParaRPr>
          </a:p>
          <a:p>
            <a:pPr>
              <a:lnSpc>
                <a:spcPts val="2650"/>
              </a:lnSpc>
              <a:buNone/>
            </a:pPr>
            <a:endParaRPr lang="pt-BR" sz="2500" b="0" strike="noStrike" spc="-1" dirty="0">
              <a:latin typeface="Arial"/>
            </a:endParaRPr>
          </a:p>
        </p:txBody>
      </p:sp>
      <p:sp>
        <p:nvSpPr>
          <p:cNvPr id="58" name="TextBox 8"/>
          <p:cNvSpPr/>
          <p:nvPr/>
        </p:nvSpPr>
        <p:spPr>
          <a:xfrm>
            <a:off x="403200" y="3236040"/>
            <a:ext cx="4276800" cy="5100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3813"/>
              </a:lnSpc>
              <a:buNone/>
            </a:pPr>
            <a:r>
              <a:rPr lang="en-US" sz="4400" b="0" strike="noStrike" spc="-1" dirty="0" err="1">
                <a:solidFill>
                  <a:srgbClr val="FFFFFF"/>
                </a:solidFill>
                <a:latin typeface="Heavitas"/>
                <a:ea typeface="Heavitas"/>
              </a:rPr>
              <a:t>Integração</a:t>
            </a:r>
            <a:r>
              <a:rPr lang="en-US" sz="4400" b="0" strike="noStrike" spc="-1" dirty="0">
                <a:solidFill>
                  <a:srgbClr val="FFFFFF"/>
                </a:solidFill>
                <a:latin typeface="Heavitas"/>
                <a:ea typeface="Heavitas"/>
              </a:rPr>
              <a:t> </a:t>
            </a:r>
            <a:r>
              <a:rPr lang="en-US" sz="4400" b="0" strike="noStrike" spc="-1" dirty="0" err="1">
                <a:solidFill>
                  <a:srgbClr val="FFFFFF"/>
                </a:solidFill>
                <a:latin typeface="Heavitas"/>
                <a:ea typeface="Heavitas"/>
              </a:rPr>
              <a:t>Física</a:t>
            </a:r>
            <a:endParaRPr lang="pt-BR" sz="4400" b="0" strike="noStrike" spc="-1" dirty="0">
              <a:latin typeface="Arial"/>
            </a:endParaRPr>
          </a:p>
        </p:txBody>
      </p:sp>
      <p:sp>
        <p:nvSpPr>
          <p:cNvPr id="59" name="TextBox 9"/>
          <p:cNvSpPr/>
          <p:nvPr/>
        </p:nvSpPr>
        <p:spPr>
          <a:xfrm>
            <a:off x="9160560" y="3239280"/>
            <a:ext cx="8093770" cy="523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3813"/>
              </a:lnSpc>
              <a:buNone/>
            </a:pPr>
            <a:r>
              <a:rPr lang="en-US" sz="4800" spc="-1" dirty="0" err="1">
                <a:solidFill>
                  <a:srgbClr val="FFFFFF"/>
                </a:solidFill>
                <a:latin typeface="Heavitas"/>
                <a:ea typeface="Heavitas"/>
              </a:rPr>
              <a:t>Integração</a:t>
            </a:r>
            <a:r>
              <a:rPr lang="en-US" sz="4800" spc="-1" dirty="0">
                <a:solidFill>
                  <a:srgbClr val="FFFFFF"/>
                </a:solidFill>
                <a:latin typeface="Heavitas"/>
                <a:ea typeface="Heavitas"/>
              </a:rPr>
              <a:t> </a:t>
            </a:r>
            <a:r>
              <a:rPr lang="en-US" sz="4800" spc="-1" dirty="0" err="1">
                <a:solidFill>
                  <a:srgbClr val="FFFFFF"/>
                </a:solidFill>
                <a:latin typeface="Heavitas"/>
                <a:ea typeface="Heavitas"/>
              </a:rPr>
              <a:t>Lógica</a:t>
            </a:r>
            <a:r>
              <a:rPr lang="en-US" sz="4800" spc="-1" dirty="0">
                <a:solidFill>
                  <a:srgbClr val="FFFFFF"/>
                </a:solidFill>
                <a:latin typeface="Heavitas"/>
                <a:ea typeface="Heavitas"/>
              </a:rPr>
              <a:t> (</a:t>
            </a:r>
            <a:r>
              <a:rPr lang="en-US" sz="4800" spc="-1" dirty="0" err="1">
                <a:solidFill>
                  <a:srgbClr val="FFFFFF"/>
                </a:solidFill>
                <a:latin typeface="Heavitas"/>
                <a:ea typeface="Heavitas"/>
              </a:rPr>
              <a:t>Sistêmica</a:t>
            </a:r>
            <a:r>
              <a:rPr lang="en-US" sz="4800" spc="-1" dirty="0">
                <a:solidFill>
                  <a:srgbClr val="FFFFFF"/>
                </a:solidFill>
                <a:latin typeface="Heavitas"/>
                <a:ea typeface="Heavitas"/>
              </a:rPr>
              <a:t>)</a:t>
            </a:r>
            <a:endParaRPr lang="pt-BR" sz="4800" spc="-1" dirty="0"/>
          </a:p>
        </p:txBody>
      </p:sp>
      <p:sp>
        <p:nvSpPr>
          <p:cNvPr id="61" name="TextBox 11"/>
          <p:cNvSpPr/>
          <p:nvPr/>
        </p:nvSpPr>
        <p:spPr>
          <a:xfrm>
            <a:off x="9207131" y="3802689"/>
            <a:ext cx="3501704" cy="2051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1582"/>
              </a:lnSpc>
              <a:buNone/>
            </a:pPr>
            <a:r>
              <a:rPr lang="en-US" sz="1490" b="0" i="1" strike="noStrike" spc="-1" dirty="0">
                <a:solidFill>
                  <a:srgbClr val="FFFFFF"/>
                </a:solidFill>
                <a:latin typeface="Gotham 1 Italics"/>
                <a:ea typeface="Gotham 1 Italics"/>
              </a:rPr>
              <a:t>(</a:t>
            </a:r>
            <a:r>
              <a:rPr lang="en-US" sz="1490" b="0" i="1" strike="noStrike" spc="-1" dirty="0" err="1">
                <a:solidFill>
                  <a:srgbClr val="FFFFFF"/>
                </a:solidFill>
                <a:latin typeface="Gotham 1 Italics"/>
                <a:ea typeface="Gotham 1 Italics"/>
              </a:rPr>
              <a:t>Modelo</a:t>
            </a:r>
            <a:r>
              <a:rPr lang="en-US" sz="1490" b="0" i="1" strike="noStrike" spc="-1" dirty="0">
                <a:solidFill>
                  <a:srgbClr val="FFFFFF"/>
                </a:solidFill>
                <a:latin typeface="Gotham 1 Italics"/>
                <a:ea typeface="Gotham 1 Italics"/>
              </a:rPr>
              <a:t> </a:t>
            </a:r>
            <a:r>
              <a:rPr lang="en-US" sz="1490" b="0" i="1" strike="noStrike" spc="-1" dirty="0" err="1">
                <a:solidFill>
                  <a:srgbClr val="FFFFFF"/>
                </a:solidFill>
                <a:latin typeface="Gotham 1 Italics"/>
                <a:ea typeface="Gotham 1 Italics"/>
              </a:rPr>
              <a:t>adotado</a:t>
            </a:r>
            <a:r>
              <a:rPr lang="en-US" sz="1490" b="0" i="1" strike="noStrike" spc="-1" dirty="0">
                <a:solidFill>
                  <a:srgbClr val="FFFFFF"/>
                </a:solidFill>
                <a:latin typeface="Gotham 1 Italics"/>
                <a:ea typeface="Gotham 1 Italics"/>
              </a:rPr>
              <a:t> </a:t>
            </a:r>
            <a:r>
              <a:rPr lang="en-US" sz="1490" b="0" i="1" strike="noStrike" spc="-1" dirty="0" err="1">
                <a:solidFill>
                  <a:srgbClr val="FFFFFF"/>
                </a:solidFill>
                <a:latin typeface="Gotham 1 Italics"/>
                <a:ea typeface="Gotham 1 Italics"/>
              </a:rPr>
              <a:t>pelo</a:t>
            </a:r>
            <a:r>
              <a:rPr lang="en-US" sz="1490" b="0" i="1" strike="noStrike" spc="-1" dirty="0">
                <a:solidFill>
                  <a:srgbClr val="FFFFFF"/>
                </a:solidFill>
                <a:latin typeface="Gotham 1 Italics"/>
                <a:ea typeface="Gotham 1 Italics"/>
              </a:rPr>
              <a:t> </a:t>
            </a:r>
            <a:r>
              <a:rPr lang="en-US" sz="1490" b="0" i="1" strike="noStrike" spc="-1" dirty="0" err="1">
                <a:solidFill>
                  <a:srgbClr val="FFFFFF"/>
                </a:solidFill>
                <a:latin typeface="Gotham 1 Italics"/>
                <a:ea typeface="Gotham 1 Italics"/>
              </a:rPr>
              <a:t>estado</a:t>
            </a:r>
            <a:r>
              <a:rPr lang="en-US" sz="1490" b="0" i="1" strike="noStrike" spc="-1" dirty="0">
                <a:solidFill>
                  <a:srgbClr val="FFFFFF"/>
                </a:solidFill>
                <a:latin typeface="Gotham 1 Italics"/>
                <a:ea typeface="Gotham 1 Italics"/>
              </a:rPr>
              <a:t> de </a:t>
            </a:r>
            <a:r>
              <a:rPr lang="en-US" sz="1490" b="0" i="1" strike="noStrike" spc="-1" dirty="0" err="1">
                <a:solidFill>
                  <a:srgbClr val="FFFFFF"/>
                </a:solidFill>
                <a:latin typeface="Gotham 1 Italics"/>
                <a:ea typeface="Gotham 1 Italics"/>
              </a:rPr>
              <a:t>Goiás</a:t>
            </a:r>
            <a:r>
              <a:rPr lang="en-US" sz="1490" b="0" i="1" strike="noStrike" spc="-1" dirty="0">
                <a:solidFill>
                  <a:srgbClr val="FFFFFF"/>
                </a:solidFill>
                <a:latin typeface="Gotham 1 Italics"/>
                <a:ea typeface="Gotham 1 Italics"/>
              </a:rPr>
              <a:t>)</a:t>
            </a:r>
            <a:endParaRPr lang="pt-BR" sz="1490" b="0" strike="noStrike" spc="-1" dirty="0">
              <a:latin typeface="Arial"/>
            </a:endParaRPr>
          </a:p>
        </p:txBody>
      </p:sp>
      <p:sp>
        <p:nvSpPr>
          <p:cNvPr id="62" name="TextBox 12"/>
          <p:cNvSpPr/>
          <p:nvPr/>
        </p:nvSpPr>
        <p:spPr>
          <a:xfrm>
            <a:off x="9959517" y="3680677"/>
            <a:ext cx="6492240" cy="8015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3322"/>
              </a:lnSpc>
            </a:pPr>
            <a:endParaRPr lang="en-US" spc="-1" dirty="0">
              <a:solidFill>
                <a:srgbClr val="FFFFFF"/>
              </a:solidFill>
              <a:latin typeface="Gotham 1"/>
            </a:endParaRPr>
          </a:p>
          <a:p>
            <a:pPr>
              <a:lnSpc>
                <a:spcPts val="3322"/>
              </a:lnSpc>
            </a:pPr>
            <a:endParaRPr lang="pt-BR" spc="-1" dirty="0">
              <a:solidFill>
                <a:srgbClr val="FFFFFF"/>
              </a:solidFill>
              <a:latin typeface="Gotham 1"/>
            </a:endParaRPr>
          </a:p>
        </p:txBody>
      </p:sp>
      <p:sp>
        <p:nvSpPr>
          <p:cNvPr id="63" name="Freeform 13"/>
          <p:cNvSpPr/>
          <p:nvPr/>
        </p:nvSpPr>
        <p:spPr>
          <a:xfrm rot="10800000">
            <a:off x="410760" y="4358160"/>
            <a:ext cx="8313480" cy="61200"/>
          </a:xfrm>
          <a:custGeom>
            <a:avLst/>
            <a:gdLst/>
            <a:ahLst/>
            <a:cxnLst/>
            <a:rect l="l" t="t" r="r" b="b"/>
            <a:pathLst>
              <a:path w="8313738" h="61709">
                <a:moveTo>
                  <a:pt x="0" y="0"/>
                </a:moveTo>
                <a:lnTo>
                  <a:pt x="8313738" y="0"/>
                </a:lnTo>
                <a:lnTo>
                  <a:pt x="8313738" y="61709"/>
                </a:lnTo>
                <a:lnTo>
                  <a:pt x="0" y="617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Freeform 14"/>
          <p:cNvSpPr/>
          <p:nvPr/>
        </p:nvSpPr>
        <p:spPr>
          <a:xfrm rot="10800000">
            <a:off x="9168120" y="4358160"/>
            <a:ext cx="8313480" cy="61200"/>
          </a:xfrm>
          <a:custGeom>
            <a:avLst/>
            <a:gdLst/>
            <a:ahLst/>
            <a:cxnLst/>
            <a:rect l="l" t="t" r="r" b="b"/>
            <a:pathLst>
              <a:path w="8313738" h="61709">
                <a:moveTo>
                  <a:pt x="0" y="0"/>
                </a:moveTo>
                <a:lnTo>
                  <a:pt x="8313738" y="0"/>
                </a:lnTo>
                <a:lnTo>
                  <a:pt x="8313738" y="61709"/>
                </a:lnTo>
                <a:lnTo>
                  <a:pt x="0" y="617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6"/>
          <p:cNvSpPr/>
          <p:nvPr/>
        </p:nvSpPr>
        <p:spPr>
          <a:xfrm>
            <a:off x="1" y="385165"/>
            <a:ext cx="15266504" cy="10017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ts val="3813"/>
              </a:lnSpc>
              <a:buNone/>
            </a:pPr>
            <a:r>
              <a:rPr lang="en-US" sz="4400" spc="-1" dirty="0" err="1">
                <a:latin typeface="Heavitas"/>
              </a:rPr>
              <a:t>Integração</a:t>
            </a:r>
            <a:r>
              <a:rPr lang="en-US" sz="4400" spc="-1" dirty="0">
                <a:latin typeface="Heavitas"/>
                <a:ea typeface="Heavitas"/>
              </a:rPr>
              <a:t> </a:t>
            </a:r>
            <a:r>
              <a:rPr lang="en-US" sz="4400" spc="-1" dirty="0" err="1">
                <a:latin typeface="Heavitas"/>
                <a:ea typeface="Heavitas"/>
              </a:rPr>
              <a:t>Sistêmica</a:t>
            </a:r>
            <a:endParaRPr lang="en-US" sz="4400" spc="-1" dirty="0">
              <a:latin typeface="Heavitas"/>
            </a:endParaRPr>
          </a:p>
          <a:p>
            <a:pPr algn="ctr">
              <a:lnSpc>
                <a:spcPts val="3813"/>
              </a:lnSpc>
              <a:buNone/>
            </a:pPr>
            <a:r>
              <a:rPr lang="en-US" sz="4400" spc="-1" dirty="0">
                <a:solidFill>
                  <a:srgbClr val="000000"/>
                </a:solidFill>
                <a:latin typeface="Heavitas"/>
              </a:rPr>
              <a:t> </a:t>
            </a:r>
            <a:r>
              <a:rPr lang="en-US" sz="2400" b="1" spc="-1" dirty="0" err="1">
                <a:solidFill>
                  <a:srgbClr val="000000"/>
                </a:solidFill>
                <a:latin typeface="Heavitas"/>
              </a:rPr>
              <a:t>Requisitos</a:t>
            </a:r>
            <a:endParaRPr lang="pt-BR" sz="2400" b="1" spc="-1" dirty="0">
              <a:solidFill>
                <a:srgbClr val="000000"/>
              </a:solidFill>
              <a:latin typeface="Heavita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746327E-3D47-4C10-B4B7-0DA717552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4942" y="3392650"/>
            <a:ext cx="981212" cy="962159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63C93A1-CE07-45F2-8D7C-574A0958BA38}"/>
              </a:ext>
            </a:extLst>
          </p:cNvPr>
          <p:cNvSpPr/>
          <p:nvPr/>
        </p:nvSpPr>
        <p:spPr>
          <a:xfrm>
            <a:off x="10647845" y="3368867"/>
            <a:ext cx="981212" cy="9621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ERP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6A6FDE44-491F-46D3-A929-860C49D242F8}"/>
              </a:ext>
            </a:extLst>
          </p:cNvPr>
          <p:cNvSpPr/>
          <p:nvPr/>
        </p:nvSpPr>
        <p:spPr>
          <a:xfrm>
            <a:off x="11629057" y="3697546"/>
            <a:ext cx="981212" cy="3048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0BC58EA2-905C-4666-A4C5-4CCC6ADE0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171" y="5916756"/>
            <a:ext cx="981212" cy="962159"/>
          </a:xfrm>
          <a:prstGeom prst="rect">
            <a:avLst/>
          </a:prstGeom>
        </p:spPr>
      </p:pic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8D498CB8-E411-4534-9703-3A627782C9E8}"/>
              </a:ext>
            </a:extLst>
          </p:cNvPr>
          <p:cNvSpPr/>
          <p:nvPr/>
        </p:nvSpPr>
        <p:spPr>
          <a:xfrm>
            <a:off x="12754942" y="5916756"/>
            <a:ext cx="981212" cy="9621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ERP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9B3E83FA-B44E-4F1D-AA8C-E820AA926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2486" y="8042680"/>
            <a:ext cx="2186609" cy="1260346"/>
          </a:xfrm>
          <a:prstGeom prst="rect">
            <a:avLst/>
          </a:prstGeom>
        </p:spPr>
      </p:pic>
      <p:sp>
        <p:nvSpPr>
          <p:cNvPr id="29" name="Seta: para a Direita 28">
            <a:extLst>
              <a:ext uri="{FF2B5EF4-FFF2-40B4-BE49-F238E27FC236}">
                <a16:creationId xmlns:a16="http://schemas.microsoft.com/office/drawing/2014/main" id="{C8FEF400-2B58-45FD-9192-1C002BA9E502}"/>
              </a:ext>
            </a:extLst>
          </p:cNvPr>
          <p:cNvSpPr/>
          <p:nvPr/>
        </p:nvSpPr>
        <p:spPr>
          <a:xfrm rot="5400000">
            <a:off x="12754941" y="7217121"/>
            <a:ext cx="981212" cy="3048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: para a Direita 29">
            <a:extLst>
              <a:ext uri="{FF2B5EF4-FFF2-40B4-BE49-F238E27FC236}">
                <a16:creationId xmlns:a16="http://schemas.microsoft.com/office/drawing/2014/main" id="{60BA6780-FEA9-4598-A85A-557C85CD1246}"/>
              </a:ext>
            </a:extLst>
          </p:cNvPr>
          <p:cNvSpPr/>
          <p:nvPr/>
        </p:nvSpPr>
        <p:spPr>
          <a:xfrm>
            <a:off x="11640383" y="6245436"/>
            <a:ext cx="981212" cy="3048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E0143B2-280C-48BE-A12E-1D49A7561861}"/>
              </a:ext>
            </a:extLst>
          </p:cNvPr>
          <p:cNvSpPr txBox="1"/>
          <p:nvPr/>
        </p:nvSpPr>
        <p:spPr>
          <a:xfrm>
            <a:off x="613189" y="3697546"/>
            <a:ext cx="98363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1.  Integração entre o sistema de gestão empresarial e o sistema de pagamento.</a:t>
            </a:r>
          </a:p>
          <a:p>
            <a:pPr marL="457200" indent="-457200">
              <a:buFont typeface="+mj-lt"/>
              <a:buAutoNum type="arabicPeriod"/>
            </a:pPr>
            <a:endParaRPr lang="pt-BR" sz="2000" b="1" dirty="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8E15E12-6B1C-4469-938A-37BEE6BD097C}"/>
              </a:ext>
            </a:extLst>
          </p:cNvPr>
          <p:cNvSpPr txBox="1"/>
          <p:nvPr/>
        </p:nvSpPr>
        <p:spPr>
          <a:xfrm>
            <a:off x="732667" y="5940195"/>
            <a:ext cx="9597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2.  Integração entre o sistema de pagamento e o sistema emissor de documento Fiscal. </a:t>
            </a:r>
          </a:p>
        </p:txBody>
      </p:sp>
      <p:sp>
        <p:nvSpPr>
          <p:cNvPr id="33" name="Freeform 2">
            <a:extLst>
              <a:ext uri="{FF2B5EF4-FFF2-40B4-BE49-F238E27FC236}">
                <a16:creationId xmlns:a16="http://schemas.microsoft.com/office/drawing/2014/main" id="{F82011F3-95AF-4CD7-9881-1F1A0C2768AE}"/>
              </a:ext>
            </a:extLst>
          </p:cNvPr>
          <p:cNvSpPr/>
          <p:nvPr/>
        </p:nvSpPr>
        <p:spPr>
          <a:xfrm>
            <a:off x="15487200" y="344880"/>
            <a:ext cx="2306880" cy="9597240"/>
          </a:xfrm>
          <a:custGeom>
            <a:avLst/>
            <a:gdLst/>
            <a:ahLst/>
            <a:cxnLst/>
            <a:rect l="l" t="t" r="r" b="b"/>
            <a:pathLst>
              <a:path w="2307397" h="9597491">
                <a:moveTo>
                  <a:pt x="0" y="0"/>
                </a:moveTo>
                <a:lnTo>
                  <a:pt x="2307396" y="0"/>
                </a:lnTo>
                <a:lnTo>
                  <a:pt x="2307396" y="9597492"/>
                </a:lnTo>
                <a:lnTo>
                  <a:pt x="0" y="959749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Freeform 2">
            <a:extLst>
              <a:ext uri="{FF2B5EF4-FFF2-40B4-BE49-F238E27FC236}">
                <a16:creationId xmlns:a16="http://schemas.microsoft.com/office/drawing/2014/main" id="{68941E05-F1EE-4B9A-AD92-E5CFF7F3BEDB}"/>
              </a:ext>
            </a:extLst>
          </p:cNvPr>
          <p:cNvSpPr/>
          <p:nvPr/>
        </p:nvSpPr>
        <p:spPr>
          <a:xfrm rot="10800000">
            <a:off x="201780" y="1584761"/>
            <a:ext cx="14862945" cy="45719"/>
          </a:xfrm>
          <a:custGeom>
            <a:avLst/>
            <a:gdLst/>
            <a:ahLst/>
            <a:cxnLst/>
            <a:rect l="l" t="t" r="r" b="b"/>
            <a:pathLst>
              <a:path w="17481670" h="109260">
                <a:moveTo>
                  <a:pt x="0" y="0"/>
                </a:moveTo>
                <a:lnTo>
                  <a:pt x="17481670" y="0"/>
                </a:lnTo>
                <a:lnTo>
                  <a:pt x="17481670" y="109260"/>
                </a:lnTo>
                <a:lnTo>
                  <a:pt x="0" y="10926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577542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Freeform 2"/>
          <p:cNvSpPr/>
          <p:nvPr/>
        </p:nvSpPr>
        <p:spPr>
          <a:xfrm rot="10800000">
            <a:off x="403560" y="468360"/>
            <a:ext cx="17481240" cy="109080"/>
          </a:xfrm>
          <a:custGeom>
            <a:avLst/>
            <a:gdLst/>
            <a:ahLst/>
            <a:cxnLst/>
            <a:rect l="l" t="t" r="r" b="b"/>
            <a:pathLst>
              <a:path w="17481670" h="109260">
                <a:moveTo>
                  <a:pt x="0" y="0"/>
                </a:moveTo>
                <a:lnTo>
                  <a:pt x="17481670" y="0"/>
                </a:lnTo>
                <a:lnTo>
                  <a:pt x="17481670" y="109260"/>
                </a:lnTo>
                <a:lnTo>
                  <a:pt x="0" y="10926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Freeform 4"/>
          <p:cNvSpPr/>
          <p:nvPr/>
        </p:nvSpPr>
        <p:spPr>
          <a:xfrm>
            <a:off x="0" y="3053160"/>
            <a:ext cx="1920240" cy="5190840"/>
          </a:xfrm>
          <a:custGeom>
            <a:avLst/>
            <a:gdLst/>
            <a:ahLst/>
            <a:cxnLst/>
            <a:rect l="l" t="t" r="r" b="b"/>
            <a:pathLst>
              <a:path w="2511170" h="5191050">
                <a:moveTo>
                  <a:pt x="0" y="0"/>
                </a:moveTo>
                <a:lnTo>
                  <a:pt x="2511170" y="0"/>
                </a:lnTo>
                <a:lnTo>
                  <a:pt x="2511170" y="5191050"/>
                </a:lnTo>
                <a:lnTo>
                  <a:pt x="0" y="519105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TextBox 5"/>
          <p:cNvSpPr/>
          <p:nvPr/>
        </p:nvSpPr>
        <p:spPr>
          <a:xfrm>
            <a:off x="1" y="1007798"/>
            <a:ext cx="18181982" cy="7067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ts val="5828"/>
              </a:lnSpc>
              <a:buNone/>
            </a:pPr>
            <a:r>
              <a:rPr lang="pt-BR" sz="4400" spc="-1" dirty="0">
                <a:solidFill>
                  <a:srgbClr val="000000"/>
                </a:solidFill>
                <a:latin typeface="Heavitas"/>
              </a:rPr>
              <a:t>Benefícios da Integração de Meios de Pagamento</a:t>
            </a:r>
          </a:p>
        </p:txBody>
      </p:sp>
      <p:sp>
        <p:nvSpPr>
          <p:cNvPr id="268" name="TextBox 6"/>
          <p:cNvSpPr/>
          <p:nvPr/>
        </p:nvSpPr>
        <p:spPr>
          <a:xfrm>
            <a:off x="2299790" y="2124433"/>
            <a:ext cx="15416709" cy="77879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lnSpc>
                <a:spcPts val="2940"/>
              </a:lnSpc>
              <a:buNone/>
            </a:pPr>
            <a:r>
              <a:rPr lang="pt-BR" sz="2800" spc="-1" dirty="0">
                <a:solidFill>
                  <a:srgbClr val="000000"/>
                </a:solidFill>
                <a:latin typeface="Gotham 1"/>
              </a:rPr>
              <a:t>A integração dos meios de pagamento ao software emissor do documento fiscal e, consequentemente, ao sistema de gestão empresarial (ERP – Enterprise </a:t>
            </a:r>
            <a:r>
              <a:rPr lang="pt-BR" sz="2800" spc="-1" dirty="0" err="1">
                <a:solidFill>
                  <a:srgbClr val="000000"/>
                </a:solidFill>
                <a:latin typeface="Gotham 1"/>
              </a:rPr>
              <a:t>Resource</a:t>
            </a:r>
            <a:r>
              <a:rPr lang="pt-BR" sz="2800" spc="-1" dirty="0">
                <a:solidFill>
                  <a:srgbClr val="000000"/>
                </a:solidFill>
                <a:latin typeface="Gotham 1"/>
              </a:rPr>
              <a:t> Planning), traz ganhos ao contribuintes, principalmente em matéria de:</a:t>
            </a:r>
          </a:p>
          <a:p>
            <a:pPr algn="just">
              <a:lnSpc>
                <a:spcPts val="2940"/>
              </a:lnSpc>
              <a:buNone/>
            </a:pPr>
            <a:endParaRPr lang="pt-BR" sz="2100" spc="-1" dirty="0">
              <a:solidFill>
                <a:srgbClr val="000000"/>
              </a:solidFill>
              <a:latin typeface="Gotham 1"/>
            </a:endParaRPr>
          </a:p>
          <a:p>
            <a:pPr marL="285750" indent="-285750" algn="just">
              <a:lnSpc>
                <a:spcPts val="2940"/>
              </a:lnSpc>
              <a:buFont typeface="Arial" panose="020B0604020202020204" pitchFamily="34" charset="0"/>
              <a:buChar char="•"/>
            </a:pPr>
            <a:r>
              <a:rPr lang="pt-BR" sz="2000" b="1" dirty="0"/>
              <a:t>Controle financeiro</a:t>
            </a:r>
            <a:r>
              <a:rPr lang="pt-BR" sz="2000" dirty="0"/>
              <a:t>: reconciliação automática entre pagamentos recebidos e os demais sistemas da empresa, reduzindo divergências e facilitando o fechamento diário.</a:t>
            </a:r>
          </a:p>
          <a:p>
            <a:pPr marL="285750" indent="-285750" algn="just">
              <a:lnSpc>
                <a:spcPts val="2940"/>
              </a:lnSpc>
              <a:buFont typeface="Arial" panose="020B0604020202020204" pitchFamily="34" charset="0"/>
              <a:buChar char="•"/>
            </a:pPr>
            <a:r>
              <a:rPr lang="pt-BR" sz="2000" b="1" dirty="0"/>
              <a:t>Transparência e governança</a:t>
            </a:r>
            <a:r>
              <a:rPr lang="pt-BR" sz="2000" dirty="0"/>
              <a:t>: registro padronizado de todas as transações.</a:t>
            </a:r>
          </a:p>
          <a:p>
            <a:pPr marL="285750" indent="-285750" algn="just">
              <a:lnSpc>
                <a:spcPts val="2940"/>
              </a:lnSpc>
              <a:buFont typeface="Arial" panose="020B0604020202020204" pitchFamily="34" charset="0"/>
              <a:buChar char="•"/>
            </a:pPr>
            <a:r>
              <a:rPr lang="pt-BR" sz="2000" b="1" dirty="0"/>
              <a:t>Prevenção de fraudes e erros</a:t>
            </a:r>
            <a:r>
              <a:rPr lang="pt-BR" sz="2000" dirty="0"/>
              <a:t>: validação em tempo real entre cada pagamento, documento fiscal e estoque, dificultando manipulações e inconsistências.</a:t>
            </a:r>
          </a:p>
          <a:p>
            <a:pPr marL="285750" indent="-285750" algn="just">
              <a:lnSpc>
                <a:spcPts val="2940"/>
              </a:lnSpc>
              <a:buFont typeface="Arial" panose="020B0604020202020204" pitchFamily="34" charset="0"/>
              <a:buChar char="•"/>
            </a:pPr>
            <a:r>
              <a:rPr lang="pt-BR" sz="2000" b="1" dirty="0"/>
              <a:t>Conformidade tributária</a:t>
            </a:r>
            <a:r>
              <a:rPr lang="pt-BR" sz="2000" dirty="0"/>
              <a:t>: alinhamento com as demais obrigações tributárias acessórias, de forma mais eficiente e menos sujeita a erro.</a:t>
            </a:r>
          </a:p>
          <a:p>
            <a:pPr marL="285750" indent="-285750" algn="just">
              <a:lnSpc>
                <a:spcPts val="2940"/>
              </a:lnSpc>
              <a:buFont typeface="Arial" panose="020B0604020202020204" pitchFamily="34" charset="0"/>
              <a:buChar char="•"/>
            </a:pPr>
            <a:r>
              <a:rPr lang="pt-BR" sz="2000" b="1" dirty="0"/>
              <a:t>Eficiência operacional</a:t>
            </a:r>
            <a:r>
              <a:rPr lang="pt-BR" sz="2000" dirty="0"/>
              <a:t>: automatização de processos de recebimento, geração de relatórios gerenciais e integração com o ERP, para controle de fluxo de caixa, margem de lucro e gestão de estoques.</a:t>
            </a:r>
          </a:p>
          <a:p>
            <a:pPr marL="285750" indent="-285750" algn="just">
              <a:lnSpc>
                <a:spcPts val="2940"/>
              </a:lnSpc>
              <a:buFont typeface="Arial" panose="020B0604020202020204" pitchFamily="34" charset="0"/>
              <a:buChar char="•"/>
            </a:pPr>
            <a:r>
              <a:rPr lang="pt-BR" sz="2000" b="1" dirty="0"/>
              <a:t>Experiência do cliente</a:t>
            </a:r>
            <a:r>
              <a:rPr lang="pt-BR" sz="2000" dirty="0"/>
              <a:t>: processamento de pagamentos mais rápido, rastreabilidade de transações para clientes e controle de benefícios/refeição quando aplicável.</a:t>
            </a:r>
          </a:p>
          <a:p>
            <a:pPr marL="285750" indent="-285750" algn="just">
              <a:lnSpc>
                <a:spcPts val="2940"/>
              </a:lnSpc>
              <a:buFont typeface="Arial" panose="020B0604020202020204" pitchFamily="34" charset="0"/>
              <a:buChar char="•"/>
            </a:pPr>
            <a:r>
              <a:rPr lang="pt-BR" sz="2000" b="1" dirty="0"/>
              <a:t>Redução de custo indireto</a:t>
            </a:r>
            <a:r>
              <a:rPr lang="pt-BR" sz="2000" dirty="0"/>
              <a:t>: menos retrabalho, menos papelada e menor necessidade de reconciliações manuais.</a:t>
            </a:r>
          </a:p>
          <a:p>
            <a:pPr marL="285750" indent="-285750" algn="just">
              <a:lnSpc>
                <a:spcPts val="2940"/>
              </a:lnSpc>
              <a:buFont typeface="Arial" panose="020B0604020202020204" pitchFamily="34" charset="0"/>
              <a:buChar char="•"/>
            </a:pPr>
            <a:r>
              <a:rPr lang="pt-BR" sz="2000" b="1" dirty="0"/>
              <a:t>Segurança e conformidade de dados</a:t>
            </a:r>
            <a:r>
              <a:rPr lang="pt-BR" sz="2000" dirty="0"/>
              <a:t>: criptografia, logs de acesso e trilha de auditoria que fortalecem a proteção de dados financeiros e fiscais.</a:t>
            </a:r>
          </a:p>
          <a:p>
            <a:pPr marL="285750" indent="-285750" algn="just">
              <a:lnSpc>
                <a:spcPts val="2940"/>
              </a:lnSpc>
              <a:buFont typeface="Arial" panose="020B0604020202020204" pitchFamily="34" charset="0"/>
              <a:buChar char="•"/>
            </a:pPr>
            <a:r>
              <a:rPr lang="pt-BR" sz="2000" b="1" dirty="0"/>
              <a:t>Tomada de decisão</a:t>
            </a:r>
            <a:r>
              <a:rPr lang="pt-BR" sz="2000" dirty="0"/>
              <a:t>: dashboards em tempo real com indicadores-chave (volumes/estatísticas de vendas/recebimentos, cumprimento de prazos...).</a:t>
            </a:r>
            <a:endParaRPr lang="pt-BR" sz="2000" spc="-1" dirty="0">
              <a:solidFill>
                <a:srgbClr val="000000"/>
              </a:solidFill>
              <a:latin typeface="Gotham 1"/>
            </a:endParaRPr>
          </a:p>
          <a:p>
            <a:pPr>
              <a:lnSpc>
                <a:spcPts val="2940"/>
              </a:lnSpc>
              <a:buNone/>
            </a:pPr>
            <a:endParaRPr lang="pt-BR" sz="2100" spc="-1" dirty="0">
              <a:solidFill>
                <a:srgbClr val="000000"/>
              </a:solidFill>
              <a:latin typeface="Gotham 1"/>
            </a:endParaRPr>
          </a:p>
        </p:txBody>
      </p:sp>
    </p:spTree>
    <p:extLst>
      <p:ext uri="{BB962C8B-B14F-4D97-AF65-F5344CB8AC3E}">
        <p14:creationId xmlns:p14="http://schemas.microsoft.com/office/powerpoint/2010/main" val="3056675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Freeform 2"/>
          <p:cNvSpPr/>
          <p:nvPr/>
        </p:nvSpPr>
        <p:spPr>
          <a:xfrm>
            <a:off x="15487200" y="344880"/>
            <a:ext cx="2306880" cy="9597240"/>
          </a:xfrm>
          <a:custGeom>
            <a:avLst/>
            <a:gdLst/>
            <a:ahLst/>
            <a:cxnLst/>
            <a:rect l="l" t="t" r="r" b="b"/>
            <a:pathLst>
              <a:path w="2307397" h="9597491">
                <a:moveTo>
                  <a:pt x="0" y="0"/>
                </a:moveTo>
                <a:lnTo>
                  <a:pt x="2307396" y="0"/>
                </a:lnTo>
                <a:lnTo>
                  <a:pt x="2307396" y="9597492"/>
                </a:lnTo>
                <a:lnTo>
                  <a:pt x="0" y="959749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29FFBE5-42E1-4F52-AAF0-33E7A2057B94}"/>
              </a:ext>
            </a:extLst>
          </p:cNvPr>
          <p:cNvSpPr/>
          <p:nvPr/>
        </p:nvSpPr>
        <p:spPr>
          <a:xfrm>
            <a:off x="285750" y="7178457"/>
            <a:ext cx="147875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spc="-1" dirty="0">
                <a:solidFill>
                  <a:srgbClr val="000000"/>
                </a:solidFill>
                <a:latin typeface="Gotham 1"/>
              </a:rPr>
              <a:t>O novo modelo exigirá que os sistemas sejam capazes de conciliar os valores pagos automaticamente com os registros fiscais do governo. </a:t>
            </a:r>
          </a:p>
          <a:p>
            <a:pPr algn="just"/>
            <a:endParaRPr lang="pt-BR" sz="2800" spc="-1" dirty="0">
              <a:solidFill>
                <a:srgbClr val="000000"/>
              </a:solidFill>
              <a:latin typeface="Gotham 1"/>
            </a:endParaRPr>
          </a:p>
          <a:p>
            <a:pPr algn="just"/>
            <a:r>
              <a:rPr lang="pt-BR" sz="2800" spc="-1" dirty="0">
                <a:solidFill>
                  <a:srgbClr val="000000"/>
                </a:solidFill>
                <a:latin typeface="Gotham 1"/>
              </a:rPr>
              <a:t>Neste sentido, as empresas precisarão se preparar tecnologicamente para integrar seus sistemas aos meios de pagamento que realizarão a retenção automática dos tributos, garantindo a correta aplicação das alíquotas e o registro adequado das operações.</a:t>
            </a:r>
            <a:endParaRPr lang="pt-BR" sz="28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F15FCA6-AA9F-4E7C-B849-44E2C72CE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585" y="3338058"/>
            <a:ext cx="1999434" cy="250644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68CD380-D81F-4937-9366-F32DBE197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569" y="2408655"/>
            <a:ext cx="1531721" cy="13997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21F8185-0F51-4651-A746-5B57911DD2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560" y="3644290"/>
            <a:ext cx="1819681" cy="167157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A6CFAFE-222A-4621-9D39-89F31F8FD4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269" y="5533117"/>
            <a:ext cx="1514686" cy="1399775"/>
          </a:xfrm>
          <a:prstGeom prst="rect">
            <a:avLst/>
          </a:prstGeom>
        </p:spPr>
      </p:pic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F1A63474-A8EC-42AE-8B1D-04E511943C44}"/>
              </a:ext>
            </a:extLst>
          </p:cNvPr>
          <p:cNvSpPr/>
          <p:nvPr/>
        </p:nvSpPr>
        <p:spPr>
          <a:xfrm>
            <a:off x="5351471" y="4362814"/>
            <a:ext cx="1080654" cy="36526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dk1"/>
              </a:solidFill>
            </a:endParaRPr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FC8637F1-A298-4CC5-BC82-D39556239654}"/>
              </a:ext>
            </a:extLst>
          </p:cNvPr>
          <p:cNvSpPr/>
          <p:nvPr/>
        </p:nvSpPr>
        <p:spPr>
          <a:xfrm rot="20540417">
            <a:off x="8968040" y="3230467"/>
            <a:ext cx="1226390" cy="42912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dk1"/>
              </a:solidFill>
            </a:endParaRPr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E7276934-8141-4F63-A1BC-089AA58963E4}"/>
              </a:ext>
            </a:extLst>
          </p:cNvPr>
          <p:cNvSpPr/>
          <p:nvPr/>
        </p:nvSpPr>
        <p:spPr>
          <a:xfrm rot="1261143">
            <a:off x="8937449" y="5679621"/>
            <a:ext cx="1226390" cy="42912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dk1"/>
              </a:solidFill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1D7C19D2-D32D-4315-9867-B4572E5F783B}"/>
              </a:ext>
            </a:extLst>
          </p:cNvPr>
          <p:cNvSpPr/>
          <p:nvPr/>
        </p:nvSpPr>
        <p:spPr>
          <a:xfrm>
            <a:off x="-70351" y="176331"/>
            <a:ext cx="16710991" cy="14505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ts val="5828"/>
              </a:lnSpc>
            </a:pPr>
            <a:r>
              <a:rPr lang="pt-BR" sz="5500" spc="-1" dirty="0">
                <a:solidFill>
                  <a:srgbClr val="000000"/>
                </a:solidFill>
                <a:latin typeface="Heavitas"/>
              </a:rPr>
              <a:t>Integração na Reforma Tributária</a:t>
            </a:r>
          </a:p>
          <a:p>
            <a:pPr algn="ctr">
              <a:lnSpc>
                <a:spcPts val="5828"/>
              </a:lnSpc>
              <a:buNone/>
            </a:pPr>
            <a:r>
              <a:rPr lang="pt-BR" sz="4400" spc="-1" dirty="0">
                <a:solidFill>
                  <a:srgbClr val="000000"/>
                </a:solidFill>
                <a:latin typeface="Heavitas"/>
              </a:rPr>
              <a:t> Split </a:t>
            </a:r>
            <a:r>
              <a:rPr lang="pt-BR" sz="4400" spc="-1" dirty="0" err="1">
                <a:solidFill>
                  <a:srgbClr val="000000"/>
                </a:solidFill>
                <a:latin typeface="Heavitas"/>
              </a:rPr>
              <a:t>Payment</a:t>
            </a:r>
            <a:endParaRPr lang="pt-BR" sz="4400" spc="-1" dirty="0">
              <a:solidFill>
                <a:srgbClr val="000000"/>
              </a:solidFill>
              <a:latin typeface="Heavita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4AE39186-1525-471F-A776-B1B518FD82A6}"/>
              </a:ext>
            </a:extLst>
          </p:cNvPr>
          <p:cNvSpPr/>
          <p:nvPr/>
        </p:nvSpPr>
        <p:spPr>
          <a:xfrm rot="10800000">
            <a:off x="285750" y="1683094"/>
            <a:ext cx="14837788" cy="45719"/>
          </a:xfrm>
          <a:custGeom>
            <a:avLst/>
            <a:gdLst/>
            <a:ahLst/>
            <a:cxnLst/>
            <a:rect l="l" t="t" r="r" b="b"/>
            <a:pathLst>
              <a:path w="14104425" h="109260">
                <a:moveTo>
                  <a:pt x="0" y="0"/>
                </a:moveTo>
                <a:lnTo>
                  <a:pt x="14104425" y="0"/>
                </a:lnTo>
                <a:lnTo>
                  <a:pt x="14104425" y="109260"/>
                </a:lnTo>
                <a:lnTo>
                  <a:pt x="0" y="10926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42101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3"/>
          <p:cNvSpPr/>
          <p:nvPr/>
        </p:nvSpPr>
        <p:spPr>
          <a:xfrm rot="10800000">
            <a:off x="235527" y="9516959"/>
            <a:ext cx="17469377" cy="61203"/>
          </a:xfrm>
          <a:custGeom>
            <a:avLst/>
            <a:gdLst/>
            <a:ahLst/>
            <a:cxnLst/>
            <a:rect l="l" t="t" r="r" b="b"/>
            <a:pathLst>
              <a:path w="14104425" h="109260">
                <a:moveTo>
                  <a:pt x="0" y="0"/>
                </a:moveTo>
                <a:lnTo>
                  <a:pt x="14104425" y="0"/>
                </a:lnTo>
                <a:lnTo>
                  <a:pt x="14104425" y="109260"/>
                </a:lnTo>
                <a:lnTo>
                  <a:pt x="0" y="10926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EB9D795-8220-446F-A48F-7F163AC65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28" y="2804402"/>
            <a:ext cx="5223163" cy="467488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DC702441-80A3-4143-A1DE-CEA2AEF3EEF0}"/>
              </a:ext>
            </a:extLst>
          </p:cNvPr>
          <p:cNvSpPr/>
          <p:nvPr/>
        </p:nvSpPr>
        <p:spPr>
          <a:xfrm>
            <a:off x="5887774" y="3597098"/>
            <a:ext cx="65124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162937"/>
                </a:solidFill>
                <a:latin typeface="rawline"/>
              </a:rPr>
              <a:t>Do Momento de Ocorrência do Fato Gerador</a:t>
            </a:r>
            <a:endParaRPr lang="pt-BR" dirty="0">
              <a:solidFill>
                <a:srgbClr val="162937"/>
              </a:solidFill>
              <a:latin typeface="rawline"/>
            </a:endParaRPr>
          </a:p>
          <a:p>
            <a:pPr algn="just"/>
            <a:r>
              <a:rPr lang="pt-BR" dirty="0">
                <a:solidFill>
                  <a:srgbClr val="162937"/>
                </a:solidFill>
                <a:latin typeface="rawline"/>
              </a:rPr>
              <a:t>Art. 10. Considera-se ocorrido o fato gerador do IBS e da CBS no momento do fornecimento nas operações com bens ou com serviços, ainda que de execução continuada ou fracionada.</a:t>
            </a:r>
            <a:endParaRPr lang="pt-BR" b="0" i="0" dirty="0">
              <a:solidFill>
                <a:srgbClr val="162937"/>
              </a:solidFill>
              <a:effectLst/>
              <a:latin typeface="rawline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AB86FEF-77E0-40FE-8F02-22C9F4EF0F9D}"/>
              </a:ext>
            </a:extLst>
          </p:cNvPr>
          <p:cNvSpPr/>
          <p:nvPr/>
        </p:nvSpPr>
        <p:spPr>
          <a:xfrm>
            <a:off x="5887774" y="4879656"/>
            <a:ext cx="65124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162937"/>
                </a:solidFill>
                <a:latin typeface="rawline"/>
              </a:rPr>
              <a:t>§ 4º Para fins do disposto no </a:t>
            </a:r>
            <a:r>
              <a:rPr lang="pt-BR" i="1" dirty="0">
                <a:solidFill>
                  <a:srgbClr val="162937"/>
                </a:solidFill>
                <a:latin typeface="rawline"/>
              </a:rPr>
              <a:t>caput </a:t>
            </a:r>
            <a:r>
              <a:rPr lang="pt-BR" dirty="0">
                <a:solidFill>
                  <a:srgbClr val="162937"/>
                </a:solidFill>
                <a:latin typeface="rawline"/>
              </a:rPr>
              <a:t>deste artigo, caso ocorra pagamento, integral ou parcial, antes do fornecimento:</a:t>
            </a:r>
          </a:p>
          <a:p>
            <a:pPr algn="just"/>
            <a:r>
              <a:rPr lang="pt-BR" dirty="0">
                <a:solidFill>
                  <a:srgbClr val="162937"/>
                </a:solidFill>
                <a:latin typeface="rawline"/>
              </a:rPr>
              <a:t>I - na data de pagamento de cada parcela:</a:t>
            </a:r>
          </a:p>
          <a:p>
            <a:pPr algn="just"/>
            <a:r>
              <a:rPr lang="pt-BR" dirty="0">
                <a:solidFill>
                  <a:srgbClr val="162937"/>
                </a:solidFill>
                <a:latin typeface="rawline"/>
              </a:rPr>
              <a:t>a) serão exigidas antecipações dos tributos, calculadas da seguinte forma:</a:t>
            </a:r>
          </a:p>
          <a:p>
            <a:pPr algn="just"/>
            <a:r>
              <a:rPr lang="pt-BR" dirty="0">
                <a:solidFill>
                  <a:srgbClr val="162937"/>
                </a:solidFill>
                <a:latin typeface="rawline"/>
              </a:rPr>
              <a:t>1. a base de cálculo corresponderá ao valor de cada parcela paga;</a:t>
            </a:r>
          </a:p>
          <a:p>
            <a:pPr algn="just"/>
            <a:r>
              <a:rPr lang="pt-BR" dirty="0">
                <a:solidFill>
                  <a:srgbClr val="162937"/>
                </a:solidFill>
                <a:latin typeface="rawline"/>
              </a:rPr>
              <a:t>2. as alíquotas serão aquelas vigentes na data do pagamento de cada parcela;</a:t>
            </a:r>
            <a:endParaRPr lang="pt-BR" b="0" i="0" dirty="0">
              <a:solidFill>
                <a:srgbClr val="162937"/>
              </a:solidFill>
              <a:effectLst/>
              <a:latin typeface="rawline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E67E2A5-4E4A-4A1A-B229-C21FF43EF7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957" y="3571931"/>
            <a:ext cx="3909391" cy="3133669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CC997B36-A8CB-4587-8AF3-967BB7AABDFE}"/>
              </a:ext>
            </a:extLst>
          </p:cNvPr>
          <p:cNvSpPr/>
          <p:nvPr/>
        </p:nvSpPr>
        <p:spPr>
          <a:xfrm>
            <a:off x="235527" y="257350"/>
            <a:ext cx="17559145" cy="13964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ts val="5828"/>
              </a:lnSpc>
            </a:pPr>
            <a:r>
              <a:rPr lang="pt-BR" sz="4000" b="1" spc="-1" dirty="0">
                <a:solidFill>
                  <a:srgbClr val="000000"/>
                </a:solidFill>
                <a:latin typeface="Heavitas"/>
              </a:rPr>
              <a:t>Integração na Reforma Tributária</a:t>
            </a:r>
          </a:p>
          <a:p>
            <a:pPr algn="ctr">
              <a:lnSpc>
                <a:spcPts val="5828"/>
              </a:lnSpc>
              <a:buNone/>
            </a:pPr>
            <a:r>
              <a:rPr lang="pt-BR" sz="2800" b="1" spc="-1" dirty="0">
                <a:solidFill>
                  <a:srgbClr val="000000"/>
                </a:solidFill>
                <a:latin typeface="Heavitas"/>
              </a:rPr>
              <a:t>Tendências, Desafios e Futuro</a:t>
            </a:r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0A313832-EDFE-4D60-B3C8-E78C2B8D5CC8}"/>
              </a:ext>
            </a:extLst>
          </p:cNvPr>
          <p:cNvSpPr/>
          <p:nvPr/>
        </p:nvSpPr>
        <p:spPr>
          <a:xfrm rot="10800000">
            <a:off x="235527" y="1647263"/>
            <a:ext cx="17559145" cy="61202"/>
          </a:xfrm>
          <a:custGeom>
            <a:avLst/>
            <a:gdLst/>
            <a:ahLst/>
            <a:cxnLst/>
            <a:rect l="l" t="t" r="r" b="b"/>
            <a:pathLst>
              <a:path w="14104425" h="109260">
                <a:moveTo>
                  <a:pt x="0" y="0"/>
                </a:moveTo>
                <a:lnTo>
                  <a:pt x="14104425" y="0"/>
                </a:lnTo>
                <a:lnTo>
                  <a:pt x="14104425" y="109260"/>
                </a:lnTo>
                <a:lnTo>
                  <a:pt x="0" y="10926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096151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Freeform 2"/>
          <p:cNvSpPr/>
          <p:nvPr/>
        </p:nvSpPr>
        <p:spPr>
          <a:xfrm>
            <a:off x="15487200" y="344880"/>
            <a:ext cx="2306880" cy="9597240"/>
          </a:xfrm>
          <a:custGeom>
            <a:avLst/>
            <a:gdLst/>
            <a:ahLst/>
            <a:cxnLst/>
            <a:rect l="l" t="t" r="r" b="b"/>
            <a:pathLst>
              <a:path w="2307397" h="9597491">
                <a:moveTo>
                  <a:pt x="0" y="0"/>
                </a:moveTo>
                <a:lnTo>
                  <a:pt x="2307396" y="0"/>
                </a:lnTo>
                <a:lnTo>
                  <a:pt x="2307396" y="9597492"/>
                </a:lnTo>
                <a:lnTo>
                  <a:pt x="0" y="959749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TextBox 3"/>
          <p:cNvSpPr/>
          <p:nvPr/>
        </p:nvSpPr>
        <p:spPr>
          <a:xfrm>
            <a:off x="0" y="633240"/>
            <a:ext cx="18288000" cy="74379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ts val="5828"/>
              </a:lnSpc>
              <a:buNone/>
            </a:pPr>
            <a:r>
              <a:rPr lang="en-US" sz="5500" b="1" spc="-1" dirty="0" err="1">
                <a:solidFill>
                  <a:srgbClr val="000000"/>
                </a:solidFill>
                <a:latin typeface="Heavitas"/>
              </a:rPr>
              <a:t>Cronograma</a:t>
            </a:r>
            <a:r>
              <a:rPr lang="en-US" sz="5500" b="1" spc="-1" dirty="0">
                <a:solidFill>
                  <a:srgbClr val="000000"/>
                </a:solidFill>
                <a:latin typeface="Heavitas"/>
              </a:rPr>
              <a:t> de </a:t>
            </a:r>
            <a:r>
              <a:rPr lang="en-US" sz="5500" b="1" spc="-1" dirty="0" err="1">
                <a:solidFill>
                  <a:srgbClr val="000000"/>
                </a:solidFill>
                <a:latin typeface="Heavitas"/>
              </a:rPr>
              <a:t>Implementação</a:t>
            </a:r>
            <a:endParaRPr lang="pt-BR" sz="5500" b="1" spc="-1" dirty="0">
              <a:solidFill>
                <a:srgbClr val="000000"/>
              </a:solidFill>
              <a:latin typeface="Heavitas"/>
            </a:endParaRPr>
          </a:p>
        </p:txBody>
      </p:sp>
      <p:sp>
        <p:nvSpPr>
          <p:cNvPr id="224" name="TextBox 4"/>
          <p:cNvSpPr/>
          <p:nvPr/>
        </p:nvSpPr>
        <p:spPr>
          <a:xfrm>
            <a:off x="1028880" y="2178720"/>
            <a:ext cx="9470160" cy="176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3481"/>
              </a:lnSpc>
              <a:buNone/>
            </a:pPr>
            <a:r>
              <a:rPr lang="en-US" sz="3290" b="1" strike="noStrike" spc="-1" dirty="0">
                <a:solidFill>
                  <a:srgbClr val="000000"/>
                </a:solidFill>
                <a:latin typeface="Gotham 1 Bold"/>
                <a:ea typeface="Gotham 1 Bold"/>
              </a:rPr>
              <a:t>CNAEs, </a:t>
            </a:r>
            <a:r>
              <a:rPr lang="en-US" sz="3290" b="1" strike="noStrike" spc="-1" dirty="0" err="1">
                <a:solidFill>
                  <a:srgbClr val="000000"/>
                </a:solidFill>
                <a:latin typeface="Gotham 1 Bold"/>
                <a:ea typeface="Gotham 1 Bold"/>
              </a:rPr>
              <a:t>em</a:t>
            </a:r>
            <a:r>
              <a:rPr lang="en-US" sz="3290" b="1" strike="noStrike" spc="-1" dirty="0">
                <a:solidFill>
                  <a:srgbClr val="000000"/>
                </a:solidFill>
                <a:latin typeface="Gotham 1 Bold"/>
                <a:ea typeface="Gotham 1 Bold"/>
              </a:rPr>
              <a:t> </a:t>
            </a:r>
            <a:r>
              <a:rPr lang="en-US" sz="3290" b="1" strike="noStrike" spc="-1" dirty="0" err="1">
                <a:solidFill>
                  <a:srgbClr val="000000"/>
                </a:solidFill>
                <a:latin typeface="Gotham 1 Bold"/>
                <a:ea typeface="Gotham 1 Bold"/>
              </a:rPr>
              <a:t>regra</a:t>
            </a:r>
            <a:r>
              <a:rPr lang="en-US" sz="3290" b="1" strike="noStrike" spc="-1" dirty="0">
                <a:solidFill>
                  <a:srgbClr val="000000"/>
                </a:solidFill>
                <a:latin typeface="Gotham 1 Bold"/>
                <a:ea typeface="Gotham 1 Bold"/>
              </a:rPr>
              <a:t>, </a:t>
            </a:r>
            <a:r>
              <a:rPr lang="en-US" sz="3290" b="1" strike="noStrike" spc="-1" dirty="0" err="1">
                <a:solidFill>
                  <a:srgbClr val="000000"/>
                </a:solidFill>
                <a:latin typeface="Gotham 1 Bold"/>
                <a:ea typeface="Gotham 1 Bold"/>
              </a:rPr>
              <a:t>já</a:t>
            </a:r>
            <a:r>
              <a:rPr lang="en-US" sz="3290" b="1" strike="noStrike" spc="-1" dirty="0">
                <a:solidFill>
                  <a:srgbClr val="000000"/>
                </a:solidFill>
                <a:latin typeface="Gotham 1 Bold"/>
                <a:ea typeface="Gotham 1 Bold"/>
              </a:rPr>
              <a:t> </a:t>
            </a:r>
            <a:r>
              <a:rPr lang="en-US" sz="3290" b="1" strike="noStrike" spc="-1" dirty="0" err="1">
                <a:solidFill>
                  <a:srgbClr val="000000"/>
                </a:solidFill>
                <a:latin typeface="Gotham 1 Bold"/>
                <a:ea typeface="Gotham 1 Bold"/>
              </a:rPr>
              <a:t>integrados</a:t>
            </a:r>
            <a:endParaRPr lang="pt-BR" sz="3290" b="0" strike="noStrike" spc="-1" dirty="0">
              <a:latin typeface="Arial"/>
            </a:endParaRPr>
          </a:p>
          <a:p>
            <a:pPr>
              <a:lnSpc>
                <a:spcPts val="3481"/>
              </a:lnSpc>
              <a:buNone/>
            </a:pPr>
            <a:endParaRPr lang="pt-BR" sz="3290" b="0" strike="noStrike" spc="-1" dirty="0">
              <a:latin typeface="Arial"/>
            </a:endParaRPr>
          </a:p>
          <a:p>
            <a:pPr>
              <a:lnSpc>
                <a:spcPts val="3481"/>
              </a:lnSpc>
              <a:buNone/>
            </a:pPr>
            <a:r>
              <a:rPr lang="en-US" sz="329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Empresas</a:t>
            </a:r>
            <a:r>
              <a:rPr lang="en-US" sz="329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com </a:t>
            </a:r>
            <a:r>
              <a:rPr lang="en-US" sz="329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modelo</a:t>
            </a:r>
            <a:r>
              <a:rPr lang="en-US" sz="329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de </a:t>
            </a:r>
            <a:r>
              <a:rPr lang="en-US" sz="329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negócio</a:t>
            </a:r>
            <a:r>
              <a:rPr lang="en-US" sz="329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</a:t>
            </a:r>
            <a:r>
              <a:rPr lang="en-US" sz="329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aderente</a:t>
            </a:r>
            <a:r>
              <a:rPr lang="en-US" sz="329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</a:t>
            </a:r>
            <a:r>
              <a:rPr lang="en-US" sz="329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ao</a:t>
            </a:r>
            <a:r>
              <a:rPr lang="en-US" sz="329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</a:t>
            </a:r>
            <a:r>
              <a:rPr lang="en-US" sz="329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pagamento</a:t>
            </a:r>
            <a:r>
              <a:rPr lang="en-US" sz="329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</a:t>
            </a:r>
            <a:r>
              <a:rPr lang="en-US" sz="329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utilizando</a:t>
            </a:r>
            <a:r>
              <a:rPr lang="en-US" sz="329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TEF.</a:t>
            </a:r>
            <a:endParaRPr lang="pt-BR" sz="3290" b="0" strike="noStrike" spc="-1" dirty="0">
              <a:latin typeface="Arial"/>
            </a:endParaRPr>
          </a:p>
        </p:txBody>
      </p:sp>
      <p:sp>
        <p:nvSpPr>
          <p:cNvPr id="225" name="TextBox 5"/>
          <p:cNvSpPr/>
          <p:nvPr/>
        </p:nvSpPr>
        <p:spPr>
          <a:xfrm>
            <a:off x="1028880" y="4664160"/>
            <a:ext cx="13865760" cy="44884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3481"/>
              </a:lnSpc>
              <a:buNone/>
            </a:pPr>
            <a:r>
              <a:rPr lang="en-US" sz="3290" b="1" strike="noStrike" spc="-1" dirty="0">
                <a:solidFill>
                  <a:srgbClr val="000000"/>
                </a:solidFill>
                <a:latin typeface="Gotham 1 Bold"/>
                <a:ea typeface="Gotham 1 Bold"/>
              </a:rPr>
              <a:t>✅ </a:t>
            </a:r>
            <a:r>
              <a:rPr lang="en-US" sz="3290" b="1" strike="noStrike" spc="-1" dirty="0" err="1">
                <a:solidFill>
                  <a:srgbClr val="000000"/>
                </a:solidFill>
                <a:latin typeface="Gotham 1 Bold"/>
                <a:ea typeface="Gotham 1 Bold"/>
              </a:rPr>
              <a:t>Farmácias</a:t>
            </a:r>
            <a:endParaRPr lang="pt-BR" sz="3290" b="0" strike="noStrike" spc="-1" dirty="0">
              <a:latin typeface="Arial"/>
            </a:endParaRPr>
          </a:p>
          <a:p>
            <a:pPr marL="708840" lvl="1" indent="-354240">
              <a:lnSpc>
                <a:spcPts val="3481"/>
              </a:lnSpc>
              <a:buClr>
                <a:srgbClr val="000000"/>
              </a:buClr>
              <a:buFont typeface="Arial"/>
              <a:buChar char="•"/>
            </a:pPr>
            <a:r>
              <a:rPr lang="en-US" sz="329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Comércio</a:t>
            </a:r>
            <a:r>
              <a:rPr lang="en-US" sz="329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</a:t>
            </a:r>
            <a:r>
              <a:rPr lang="en-US" sz="329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varejista</a:t>
            </a:r>
            <a:r>
              <a:rPr lang="en-US" sz="329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de </a:t>
            </a:r>
            <a:r>
              <a:rPr lang="en-US" sz="329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produtos</a:t>
            </a:r>
            <a:r>
              <a:rPr lang="en-US" sz="329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</a:t>
            </a:r>
            <a:r>
              <a:rPr lang="en-US" sz="329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farmacêuticos</a:t>
            </a:r>
            <a:r>
              <a:rPr lang="en-US" sz="329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, </a:t>
            </a:r>
            <a:r>
              <a:rPr lang="en-US" sz="329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sem</a:t>
            </a:r>
            <a:r>
              <a:rPr lang="en-US" sz="329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</a:t>
            </a:r>
            <a:r>
              <a:rPr lang="en-US" sz="329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manipulação</a:t>
            </a:r>
            <a:r>
              <a:rPr lang="en-US" sz="329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de </a:t>
            </a:r>
            <a:r>
              <a:rPr lang="en-US" sz="329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fórmulas</a:t>
            </a:r>
            <a:endParaRPr lang="pt-BR" sz="3290" b="0" strike="noStrike" spc="-1" dirty="0">
              <a:latin typeface="Arial"/>
            </a:endParaRPr>
          </a:p>
          <a:p>
            <a:pPr>
              <a:lnSpc>
                <a:spcPts val="3481"/>
              </a:lnSpc>
              <a:buNone/>
            </a:pPr>
            <a:endParaRPr lang="pt-BR" sz="3290" b="0" strike="noStrike" spc="-1" dirty="0">
              <a:latin typeface="Arial"/>
            </a:endParaRPr>
          </a:p>
          <a:p>
            <a:pPr>
              <a:lnSpc>
                <a:spcPts val="3481"/>
              </a:lnSpc>
              <a:buNone/>
            </a:pPr>
            <a:r>
              <a:rPr lang="en-US" sz="329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✅ </a:t>
            </a:r>
            <a:r>
              <a:rPr lang="en-US" sz="3290" b="1" spc="-1" dirty="0" err="1">
                <a:solidFill>
                  <a:srgbClr val="000000"/>
                </a:solidFill>
                <a:latin typeface="Gotham 1"/>
                <a:ea typeface="Gotham 1"/>
              </a:rPr>
              <a:t>Hipermercados</a:t>
            </a:r>
            <a:r>
              <a:rPr lang="en-US" sz="3290" b="1" spc="-1" dirty="0">
                <a:solidFill>
                  <a:srgbClr val="000000"/>
                </a:solidFill>
                <a:latin typeface="Gotham 1"/>
                <a:ea typeface="Gotham 1"/>
              </a:rPr>
              <a:t> e </a:t>
            </a:r>
            <a:r>
              <a:rPr lang="en-US" sz="3290" b="1" spc="-1" dirty="0" err="1">
                <a:solidFill>
                  <a:srgbClr val="000000"/>
                </a:solidFill>
                <a:latin typeface="Gotham 1"/>
                <a:ea typeface="Gotham 1"/>
              </a:rPr>
              <a:t>Supermercados</a:t>
            </a:r>
            <a:endParaRPr lang="pt-BR" sz="3290" b="1" strike="noStrike" spc="-1" dirty="0">
              <a:latin typeface="Arial"/>
            </a:endParaRPr>
          </a:p>
          <a:p>
            <a:pPr marL="708840" lvl="1" indent="-354240">
              <a:lnSpc>
                <a:spcPts val="3481"/>
              </a:lnSpc>
              <a:buClr>
                <a:srgbClr val="000000"/>
              </a:buClr>
              <a:buFont typeface="Arial"/>
              <a:buChar char="•"/>
            </a:pPr>
            <a:r>
              <a:rPr lang="en-US" sz="329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Comércio</a:t>
            </a:r>
            <a:r>
              <a:rPr lang="en-US" sz="329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</a:t>
            </a:r>
            <a:r>
              <a:rPr lang="en-US" sz="329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varejista</a:t>
            </a:r>
            <a:r>
              <a:rPr lang="en-US" sz="329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de </a:t>
            </a:r>
            <a:r>
              <a:rPr lang="en-US" sz="329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mercadorias</a:t>
            </a:r>
            <a:r>
              <a:rPr lang="en-US" sz="329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</a:t>
            </a:r>
            <a:r>
              <a:rPr lang="en-US" sz="329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em</a:t>
            </a:r>
            <a:r>
              <a:rPr lang="en-US" sz="329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</a:t>
            </a:r>
            <a:r>
              <a:rPr lang="en-US" sz="329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geral</a:t>
            </a:r>
            <a:r>
              <a:rPr lang="en-US" sz="329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, com </a:t>
            </a:r>
            <a:r>
              <a:rPr lang="en-US" sz="329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predominância</a:t>
            </a:r>
            <a:r>
              <a:rPr lang="en-US" sz="329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de </a:t>
            </a:r>
            <a:r>
              <a:rPr lang="en-US" sz="329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produtos</a:t>
            </a:r>
            <a:r>
              <a:rPr lang="en-US" sz="329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</a:t>
            </a:r>
            <a:r>
              <a:rPr lang="en-US" sz="329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alimentícios</a:t>
            </a:r>
            <a:endParaRPr lang="en-US" sz="3290" b="0" strike="noStrike" spc="-1" dirty="0">
              <a:solidFill>
                <a:srgbClr val="000000"/>
              </a:solidFill>
              <a:latin typeface="Gotham 1"/>
              <a:ea typeface="Gotham 1"/>
            </a:endParaRPr>
          </a:p>
          <a:p>
            <a:pPr marL="708840" lvl="1" indent="-354240">
              <a:lnSpc>
                <a:spcPts val="3481"/>
              </a:lnSpc>
              <a:buClr>
                <a:srgbClr val="000000"/>
              </a:buClr>
              <a:buFont typeface="Arial"/>
              <a:buChar char="•"/>
            </a:pPr>
            <a:endParaRPr lang="pt-BR" sz="3290" b="0" strike="noStrike" spc="-1" dirty="0">
              <a:latin typeface="Arial"/>
            </a:endParaRPr>
          </a:p>
          <a:p>
            <a:pPr>
              <a:lnSpc>
                <a:spcPts val="3481"/>
              </a:lnSpc>
              <a:buNone/>
            </a:pPr>
            <a:r>
              <a:rPr lang="en-US" sz="329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✅ </a:t>
            </a:r>
            <a:r>
              <a:rPr lang="en-US" sz="3290" b="1" strike="noStrike" spc="-1" dirty="0" err="1">
                <a:solidFill>
                  <a:srgbClr val="000000"/>
                </a:solidFill>
                <a:latin typeface="Gotham 1 Bold"/>
                <a:ea typeface="Gotham 1 Bold"/>
              </a:rPr>
              <a:t>Postos</a:t>
            </a:r>
            <a:r>
              <a:rPr lang="en-US" sz="3290" b="1" strike="noStrike" spc="-1" dirty="0">
                <a:solidFill>
                  <a:srgbClr val="000000"/>
                </a:solidFill>
                <a:latin typeface="Gotham 1 Bold"/>
                <a:ea typeface="Gotham 1 Bold"/>
              </a:rPr>
              <a:t> de </a:t>
            </a:r>
            <a:r>
              <a:rPr lang="en-US" sz="3290" b="1" strike="noStrike" spc="-1" dirty="0" err="1">
                <a:solidFill>
                  <a:srgbClr val="000000"/>
                </a:solidFill>
                <a:latin typeface="Gotham 1 Bold"/>
                <a:ea typeface="Gotham 1 Bold"/>
              </a:rPr>
              <a:t>combustível</a:t>
            </a:r>
            <a:endParaRPr lang="pt-BR" sz="3290" b="0" strike="noStrike" spc="-1" dirty="0">
              <a:latin typeface="Arial"/>
            </a:endParaRPr>
          </a:p>
          <a:p>
            <a:pPr marL="708840" lvl="1" indent="-354240">
              <a:lnSpc>
                <a:spcPts val="3481"/>
              </a:lnSpc>
              <a:buClr>
                <a:srgbClr val="000000"/>
              </a:buClr>
              <a:buFont typeface="Arial"/>
              <a:buChar char="•"/>
            </a:pPr>
            <a:r>
              <a:rPr lang="en-US" sz="329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Comércio</a:t>
            </a:r>
            <a:r>
              <a:rPr lang="en-US" sz="329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</a:t>
            </a:r>
            <a:r>
              <a:rPr lang="en-US" sz="329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varejista</a:t>
            </a:r>
            <a:r>
              <a:rPr lang="en-US" sz="329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de </a:t>
            </a:r>
            <a:r>
              <a:rPr lang="en-US" sz="329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combustíveis</a:t>
            </a:r>
            <a:r>
              <a:rPr lang="en-US" sz="329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para </a:t>
            </a:r>
            <a:r>
              <a:rPr lang="en-US" sz="329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veículos</a:t>
            </a:r>
            <a:r>
              <a:rPr lang="en-US" sz="329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</a:t>
            </a:r>
            <a:r>
              <a:rPr lang="en-US" sz="329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automotores</a:t>
            </a:r>
            <a:endParaRPr lang="pt-BR" sz="3290" b="0" strike="noStrike" spc="-1" dirty="0">
              <a:latin typeface="Arial"/>
            </a:endParaRPr>
          </a:p>
          <a:p>
            <a:pPr>
              <a:lnSpc>
                <a:spcPts val="3481"/>
              </a:lnSpc>
              <a:buNone/>
            </a:pPr>
            <a:endParaRPr lang="pt-BR" sz="3290" b="0" strike="noStrike" spc="-1" dirty="0">
              <a:latin typeface="Arial"/>
            </a:endParaRPr>
          </a:p>
        </p:txBody>
      </p:sp>
      <p:sp>
        <p:nvSpPr>
          <p:cNvPr id="227" name="Freeform 7"/>
          <p:cNvSpPr/>
          <p:nvPr/>
        </p:nvSpPr>
        <p:spPr>
          <a:xfrm rot="10800000" flipV="1">
            <a:off x="1028880" y="4128120"/>
            <a:ext cx="14223820" cy="45719"/>
          </a:xfrm>
          <a:custGeom>
            <a:avLst/>
            <a:gdLst/>
            <a:ahLst/>
            <a:cxnLst/>
            <a:rect l="l" t="t" r="r" b="b"/>
            <a:pathLst>
              <a:path w="13866081" h="102922">
                <a:moveTo>
                  <a:pt x="0" y="0"/>
                </a:moveTo>
                <a:lnTo>
                  <a:pt x="13866081" y="0"/>
                </a:lnTo>
                <a:lnTo>
                  <a:pt x="13866081" y="102922"/>
                </a:lnTo>
                <a:lnTo>
                  <a:pt x="0" y="10292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Freeform 3"/>
          <p:cNvSpPr/>
          <p:nvPr/>
        </p:nvSpPr>
        <p:spPr>
          <a:xfrm rot="10800000">
            <a:off x="2226240" y="5494320"/>
            <a:ext cx="13865760" cy="102600"/>
          </a:xfrm>
          <a:custGeom>
            <a:avLst/>
            <a:gdLst/>
            <a:ahLst/>
            <a:cxnLst/>
            <a:rect l="l" t="t" r="r" b="b"/>
            <a:pathLst>
              <a:path w="13866081" h="102922">
                <a:moveTo>
                  <a:pt x="0" y="0"/>
                </a:moveTo>
                <a:lnTo>
                  <a:pt x="13866081" y="0"/>
                </a:lnTo>
                <a:lnTo>
                  <a:pt x="13866081" y="102921"/>
                </a:lnTo>
                <a:lnTo>
                  <a:pt x="0" y="10292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30" name="Group 4"/>
          <p:cNvGrpSpPr/>
          <p:nvPr/>
        </p:nvGrpSpPr>
        <p:grpSpPr>
          <a:xfrm>
            <a:off x="1976760" y="4996800"/>
            <a:ext cx="995040" cy="995040"/>
            <a:chOff x="1976760" y="4996800"/>
            <a:chExt cx="995040" cy="995040"/>
          </a:xfrm>
        </p:grpSpPr>
        <p:sp>
          <p:nvSpPr>
            <p:cNvPr id="231" name="Freeform 5"/>
            <p:cNvSpPr/>
            <p:nvPr/>
          </p:nvSpPr>
          <p:spPr>
            <a:xfrm>
              <a:off x="1976760" y="4996800"/>
              <a:ext cx="995040" cy="99504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C2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" name="TextBox 6"/>
            <p:cNvSpPr/>
            <p:nvPr/>
          </p:nvSpPr>
          <p:spPr>
            <a:xfrm>
              <a:off x="2070360" y="5066640"/>
              <a:ext cx="808560" cy="831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33" name="Group 7"/>
          <p:cNvGrpSpPr/>
          <p:nvPr/>
        </p:nvGrpSpPr>
        <p:grpSpPr>
          <a:xfrm>
            <a:off x="6433200" y="4996800"/>
            <a:ext cx="995040" cy="995040"/>
            <a:chOff x="6433200" y="4996800"/>
            <a:chExt cx="995040" cy="995040"/>
          </a:xfrm>
        </p:grpSpPr>
        <p:sp>
          <p:nvSpPr>
            <p:cNvPr id="234" name="Freeform 8"/>
            <p:cNvSpPr/>
            <p:nvPr/>
          </p:nvSpPr>
          <p:spPr>
            <a:xfrm>
              <a:off x="6433200" y="4996800"/>
              <a:ext cx="995040" cy="99504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D50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5" name="TextBox 9"/>
            <p:cNvSpPr/>
            <p:nvPr/>
          </p:nvSpPr>
          <p:spPr>
            <a:xfrm>
              <a:off x="6526440" y="5066640"/>
              <a:ext cx="808560" cy="831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36" name="Group 10"/>
          <p:cNvGrpSpPr/>
          <p:nvPr/>
        </p:nvGrpSpPr>
        <p:grpSpPr>
          <a:xfrm>
            <a:off x="10889280" y="4996800"/>
            <a:ext cx="995040" cy="995040"/>
            <a:chOff x="10889280" y="4996800"/>
            <a:chExt cx="995040" cy="995040"/>
          </a:xfrm>
        </p:grpSpPr>
        <p:sp>
          <p:nvSpPr>
            <p:cNvPr id="237" name="Freeform 11"/>
            <p:cNvSpPr/>
            <p:nvPr/>
          </p:nvSpPr>
          <p:spPr>
            <a:xfrm>
              <a:off x="10889280" y="4996800"/>
              <a:ext cx="995040" cy="99504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418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" name="TextBox 12"/>
            <p:cNvSpPr/>
            <p:nvPr/>
          </p:nvSpPr>
          <p:spPr>
            <a:xfrm>
              <a:off x="10982520" y="5066640"/>
              <a:ext cx="808560" cy="831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39" name="Group 13"/>
          <p:cNvGrpSpPr/>
          <p:nvPr/>
        </p:nvGrpSpPr>
        <p:grpSpPr>
          <a:xfrm>
            <a:off x="15345360" y="4996800"/>
            <a:ext cx="995040" cy="995040"/>
            <a:chOff x="15345360" y="4996800"/>
            <a:chExt cx="995040" cy="995040"/>
          </a:xfrm>
        </p:grpSpPr>
        <p:sp>
          <p:nvSpPr>
            <p:cNvPr id="240" name="Freeform 14"/>
            <p:cNvSpPr/>
            <p:nvPr/>
          </p:nvSpPr>
          <p:spPr>
            <a:xfrm>
              <a:off x="15345360" y="4996800"/>
              <a:ext cx="995040" cy="99504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F7D30F"/>
                </a:gs>
                <a:gs pos="100000">
                  <a:srgbClr val="027A44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" name="TextBox 15"/>
            <p:cNvSpPr/>
            <p:nvPr/>
          </p:nvSpPr>
          <p:spPr>
            <a:xfrm>
              <a:off x="15438600" y="5066640"/>
              <a:ext cx="808560" cy="831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42" name="TextBox 16"/>
          <p:cNvSpPr/>
          <p:nvPr/>
        </p:nvSpPr>
        <p:spPr>
          <a:xfrm>
            <a:off x="0" y="400680"/>
            <a:ext cx="18287999" cy="74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ts val="5828"/>
              </a:lnSpc>
              <a:buNone/>
            </a:pPr>
            <a:r>
              <a:rPr lang="en-US" sz="5500" b="1" spc="-1" dirty="0" err="1">
                <a:solidFill>
                  <a:srgbClr val="000000"/>
                </a:solidFill>
                <a:latin typeface="Heavitas"/>
                <a:ea typeface="Heavitas"/>
              </a:rPr>
              <a:t>Cronograma</a:t>
            </a:r>
            <a:r>
              <a:rPr lang="en-US" sz="5500" b="1" spc="-1" dirty="0">
                <a:solidFill>
                  <a:srgbClr val="000000"/>
                </a:solidFill>
                <a:latin typeface="Heavitas"/>
                <a:ea typeface="Heavitas"/>
              </a:rPr>
              <a:t> </a:t>
            </a:r>
            <a:r>
              <a:rPr lang="en-US" sz="5500" b="1" strike="noStrike" spc="-1" dirty="0">
                <a:solidFill>
                  <a:srgbClr val="000000"/>
                </a:solidFill>
                <a:latin typeface="Heavitas"/>
                <a:ea typeface="Heavitas"/>
              </a:rPr>
              <a:t>de </a:t>
            </a:r>
            <a:r>
              <a:rPr lang="en-US" sz="5500" b="1" strike="noStrike" spc="-1" dirty="0" err="1">
                <a:solidFill>
                  <a:srgbClr val="000000"/>
                </a:solidFill>
                <a:latin typeface="Heavitas"/>
                <a:ea typeface="Heavitas"/>
              </a:rPr>
              <a:t>Implementação</a:t>
            </a:r>
            <a:endParaRPr lang="pt-BR" sz="5500" b="1" strike="noStrike" spc="-1" dirty="0">
              <a:latin typeface="Arial"/>
            </a:endParaRPr>
          </a:p>
        </p:txBody>
      </p:sp>
      <p:sp>
        <p:nvSpPr>
          <p:cNvPr id="243" name="TextBox 17"/>
          <p:cNvSpPr/>
          <p:nvPr/>
        </p:nvSpPr>
        <p:spPr>
          <a:xfrm>
            <a:off x="2122560" y="5239080"/>
            <a:ext cx="704160" cy="74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5828"/>
              </a:lnSpc>
              <a:buNone/>
            </a:pPr>
            <a:r>
              <a:rPr lang="en-US" sz="5500" b="0" strike="noStrike" spc="-1">
                <a:solidFill>
                  <a:srgbClr val="FFFFFF"/>
                </a:solidFill>
                <a:latin typeface="Heavitas"/>
                <a:ea typeface="Heavitas"/>
              </a:rPr>
              <a:t>1</a:t>
            </a:r>
            <a:endParaRPr lang="pt-BR" sz="5500" b="0" strike="noStrike" spc="-1">
              <a:latin typeface="Arial"/>
            </a:endParaRPr>
          </a:p>
        </p:txBody>
      </p:sp>
      <p:sp>
        <p:nvSpPr>
          <p:cNvPr id="244" name="TextBox 18"/>
          <p:cNvSpPr/>
          <p:nvPr/>
        </p:nvSpPr>
        <p:spPr>
          <a:xfrm>
            <a:off x="6578640" y="5239080"/>
            <a:ext cx="704160" cy="74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5828"/>
              </a:lnSpc>
              <a:buNone/>
            </a:pPr>
            <a:r>
              <a:rPr lang="en-US" sz="5500" b="0" strike="noStrike" spc="-1">
                <a:solidFill>
                  <a:srgbClr val="FFFFFF"/>
                </a:solidFill>
                <a:latin typeface="Heavitas"/>
                <a:ea typeface="Heavitas"/>
              </a:rPr>
              <a:t>2</a:t>
            </a:r>
            <a:endParaRPr lang="pt-BR" sz="5500" b="0" strike="noStrike" spc="-1">
              <a:latin typeface="Arial"/>
            </a:endParaRPr>
          </a:p>
        </p:txBody>
      </p:sp>
      <p:sp>
        <p:nvSpPr>
          <p:cNvPr id="245" name="TextBox 19"/>
          <p:cNvSpPr/>
          <p:nvPr/>
        </p:nvSpPr>
        <p:spPr>
          <a:xfrm>
            <a:off x="11038320" y="5239080"/>
            <a:ext cx="704160" cy="74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5828"/>
              </a:lnSpc>
              <a:buNone/>
            </a:pPr>
            <a:r>
              <a:rPr lang="en-US" sz="5500" b="0" strike="noStrike" spc="-1">
                <a:solidFill>
                  <a:srgbClr val="FFFFFF"/>
                </a:solidFill>
                <a:latin typeface="Heavitas"/>
                <a:ea typeface="Heavitas"/>
              </a:rPr>
              <a:t>3</a:t>
            </a:r>
            <a:endParaRPr lang="pt-BR" sz="5500" b="0" strike="noStrike" spc="-1">
              <a:latin typeface="Arial"/>
            </a:endParaRPr>
          </a:p>
        </p:txBody>
      </p:sp>
      <p:sp>
        <p:nvSpPr>
          <p:cNvPr id="246" name="TextBox 20"/>
          <p:cNvSpPr/>
          <p:nvPr/>
        </p:nvSpPr>
        <p:spPr>
          <a:xfrm>
            <a:off x="15490800" y="5239080"/>
            <a:ext cx="704160" cy="74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5828"/>
              </a:lnSpc>
              <a:buNone/>
            </a:pPr>
            <a:r>
              <a:rPr lang="en-US" sz="5500" b="0" strike="noStrike" spc="-1">
                <a:solidFill>
                  <a:srgbClr val="FFFFFF"/>
                </a:solidFill>
                <a:latin typeface="Heavitas"/>
                <a:ea typeface="Heavitas"/>
              </a:rPr>
              <a:t>4</a:t>
            </a:r>
            <a:endParaRPr lang="pt-BR" sz="5500" b="0" strike="noStrike" spc="-1">
              <a:latin typeface="Arial"/>
            </a:endParaRPr>
          </a:p>
        </p:txBody>
      </p:sp>
      <p:sp>
        <p:nvSpPr>
          <p:cNvPr id="247" name="TextBox 21"/>
          <p:cNvSpPr/>
          <p:nvPr/>
        </p:nvSpPr>
        <p:spPr>
          <a:xfrm>
            <a:off x="1585800" y="6259680"/>
            <a:ext cx="187596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2897"/>
              </a:lnSpc>
              <a:buNone/>
            </a:pPr>
            <a:r>
              <a:rPr lang="en-US" sz="2740" b="0" strike="noStrike" spc="-1">
                <a:solidFill>
                  <a:srgbClr val="000000"/>
                </a:solidFill>
                <a:latin typeface="Heavitas"/>
                <a:ea typeface="Heavitas"/>
              </a:rPr>
              <a:t>Nov 2025</a:t>
            </a:r>
            <a:endParaRPr lang="pt-BR" sz="2740" b="0" strike="noStrike" spc="-1">
              <a:latin typeface="Arial"/>
            </a:endParaRPr>
          </a:p>
        </p:txBody>
      </p:sp>
      <p:sp>
        <p:nvSpPr>
          <p:cNvPr id="248" name="TextBox 22"/>
          <p:cNvSpPr/>
          <p:nvPr/>
        </p:nvSpPr>
        <p:spPr>
          <a:xfrm>
            <a:off x="6030360" y="4492080"/>
            <a:ext cx="188964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2897"/>
              </a:lnSpc>
              <a:buNone/>
            </a:pPr>
            <a:r>
              <a:rPr lang="en-US" sz="2740" b="0" strike="noStrike" spc="-1">
                <a:solidFill>
                  <a:srgbClr val="000000"/>
                </a:solidFill>
                <a:latin typeface="Heavitas"/>
                <a:ea typeface="Heavitas"/>
              </a:rPr>
              <a:t>FEV 2026</a:t>
            </a:r>
            <a:endParaRPr lang="pt-BR" sz="2740" b="0" strike="noStrike" spc="-1">
              <a:latin typeface="Arial"/>
            </a:endParaRPr>
          </a:p>
        </p:txBody>
      </p:sp>
      <p:sp>
        <p:nvSpPr>
          <p:cNvPr id="249" name="TextBox 23"/>
          <p:cNvSpPr/>
          <p:nvPr/>
        </p:nvSpPr>
        <p:spPr>
          <a:xfrm>
            <a:off x="10503720" y="6259680"/>
            <a:ext cx="191628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2897"/>
              </a:lnSpc>
              <a:buNone/>
            </a:pPr>
            <a:r>
              <a:rPr lang="en-US" sz="2740" b="0" strike="noStrike" spc="-1">
                <a:solidFill>
                  <a:srgbClr val="000000"/>
                </a:solidFill>
                <a:latin typeface="Heavitas"/>
                <a:ea typeface="Heavitas"/>
              </a:rPr>
              <a:t>MAI 2026</a:t>
            </a:r>
            <a:endParaRPr lang="pt-BR" sz="2740" b="0" strike="noStrike" spc="-1">
              <a:latin typeface="Arial"/>
            </a:endParaRPr>
          </a:p>
        </p:txBody>
      </p:sp>
      <p:sp>
        <p:nvSpPr>
          <p:cNvPr id="250" name="TextBox 24"/>
          <p:cNvSpPr/>
          <p:nvPr/>
        </p:nvSpPr>
        <p:spPr>
          <a:xfrm>
            <a:off x="14900400" y="4609800"/>
            <a:ext cx="1884960" cy="73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2897"/>
              </a:lnSpc>
              <a:buNone/>
            </a:pPr>
            <a:r>
              <a:rPr lang="en-US" sz="2740" b="0" strike="noStrike" spc="-1">
                <a:solidFill>
                  <a:srgbClr val="000000"/>
                </a:solidFill>
                <a:latin typeface="Heavitas"/>
                <a:ea typeface="Heavitas"/>
              </a:rPr>
              <a:t>AGO 2026</a:t>
            </a:r>
            <a:endParaRPr lang="pt-BR" sz="2740" b="0" strike="noStrike" spc="-1">
              <a:latin typeface="Arial"/>
            </a:endParaRPr>
          </a:p>
        </p:txBody>
      </p:sp>
      <p:sp>
        <p:nvSpPr>
          <p:cNvPr id="251" name="AutoShape 25"/>
          <p:cNvSpPr/>
          <p:nvPr/>
        </p:nvSpPr>
        <p:spPr>
          <a:xfrm flipV="1">
            <a:off x="2474280" y="3867120"/>
            <a:ext cx="360" cy="1129680"/>
          </a:xfrm>
          <a:prstGeom prst="line">
            <a:avLst/>
          </a:prstGeom>
          <a:ln w="114300">
            <a:solidFill>
              <a:srgbClr val="009C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AutoShape 26"/>
          <p:cNvSpPr/>
          <p:nvPr/>
        </p:nvSpPr>
        <p:spPr>
          <a:xfrm flipV="1">
            <a:off x="11395800" y="3867120"/>
            <a:ext cx="360" cy="1129680"/>
          </a:xfrm>
          <a:prstGeom prst="line">
            <a:avLst/>
          </a:prstGeom>
          <a:ln w="114300">
            <a:solidFill>
              <a:srgbClr val="24418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AutoShape 27"/>
          <p:cNvSpPr/>
          <p:nvPr/>
        </p:nvSpPr>
        <p:spPr>
          <a:xfrm flipV="1">
            <a:off x="6930720" y="6012720"/>
            <a:ext cx="360" cy="1071720"/>
          </a:xfrm>
          <a:prstGeom prst="line">
            <a:avLst/>
          </a:prstGeom>
          <a:ln w="114300">
            <a:solidFill>
              <a:srgbClr val="FBD50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AutoShape 28"/>
          <p:cNvSpPr/>
          <p:nvPr/>
        </p:nvSpPr>
        <p:spPr>
          <a:xfrm flipV="1">
            <a:off x="15871320" y="6012720"/>
            <a:ext cx="360" cy="1071720"/>
          </a:xfrm>
          <a:prstGeom prst="line">
            <a:avLst/>
          </a:prstGeom>
          <a:ln w="114300">
            <a:solidFill>
              <a:srgbClr val="027A4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TextBox 29"/>
          <p:cNvSpPr/>
          <p:nvPr/>
        </p:nvSpPr>
        <p:spPr>
          <a:xfrm>
            <a:off x="1296000" y="1888920"/>
            <a:ext cx="2455200" cy="62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4932"/>
              </a:lnSpc>
              <a:buNone/>
            </a:pPr>
            <a:r>
              <a:rPr lang="en-US" sz="4650" b="0" strike="noStrike" spc="-1">
                <a:solidFill>
                  <a:srgbClr val="009C2E"/>
                </a:solidFill>
                <a:latin typeface="Heavitas"/>
                <a:ea typeface="Heavitas"/>
              </a:rPr>
              <a:t>Etapa 1</a:t>
            </a:r>
            <a:endParaRPr lang="pt-BR" sz="4650" b="0" strike="noStrike" spc="-1">
              <a:latin typeface="Arial"/>
            </a:endParaRPr>
          </a:p>
        </p:txBody>
      </p:sp>
      <p:sp>
        <p:nvSpPr>
          <p:cNvPr id="256" name="TextBox 30"/>
          <p:cNvSpPr/>
          <p:nvPr/>
        </p:nvSpPr>
        <p:spPr>
          <a:xfrm>
            <a:off x="10171440" y="2086920"/>
            <a:ext cx="2547360" cy="62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4932"/>
              </a:lnSpc>
              <a:buNone/>
            </a:pPr>
            <a:r>
              <a:rPr lang="en-US" sz="4650" b="0" strike="noStrike" spc="-1">
                <a:solidFill>
                  <a:srgbClr val="203C83"/>
                </a:solidFill>
                <a:latin typeface="Heavitas"/>
                <a:ea typeface="Heavitas"/>
              </a:rPr>
              <a:t>Etapa 3</a:t>
            </a:r>
            <a:endParaRPr lang="pt-BR" sz="4650" b="0" strike="noStrike" spc="-1">
              <a:latin typeface="Arial"/>
            </a:endParaRPr>
          </a:p>
        </p:txBody>
      </p:sp>
      <p:sp>
        <p:nvSpPr>
          <p:cNvPr id="257" name="TextBox 31"/>
          <p:cNvSpPr/>
          <p:nvPr/>
        </p:nvSpPr>
        <p:spPr>
          <a:xfrm>
            <a:off x="5644440" y="7303680"/>
            <a:ext cx="2572200" cy="62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4932"/>
              </a:lnSpc>
              <a:buNone/>
            </a:pPr>
            <a:r>
              <a:rPr lang="en-US" sz="4650" b="0" strike="noStrike" spc="-1">
                <a:solidFill>
                  <a:srgbClr val="000000"/>
                </a:solidFill>
                <a:latin typeface="Heavitas"/>
                <a:ea typeface="Heavitas"/>
              </a:rPr>
              <a:t>Etapa 2</a:t>
            </a:r>
            <a:endParaRPr lang="pt-BR" sz="4650" b="0" strike="noStrike" spc="-1">
              <a:latin typeface="Arial"/>
            </a:endParaRPr>
          </a:p>
        </p:txBody>
      </p:sp>
      <p:sp>
        <p:nvSpPr>
          <p:cNvPr id="258" name="TextBox 32"/>
          <p:cNvSpPr/>
          <p:nvPr/>
        </p:nvSpPr>
        <p:spPr>
          <a:xfrm>
            <a:off x="14576400" y="7303680"/>
            <a:ext cx="2589840" cy="62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4932"/>
              </a:lnSpc>
              <a:buNone/>
            </a:pPr>
            <a:r>
              <a:rPr lang="en-US" sz="4650" b="0" strike="noStrike" spc="-1" dirty="0">
                <a:solidFill>
                  <a:srgbClr val="0F6762"/>
                </a:solidFill>
                <a:latin typeface="Heavitas"/>
                <a:ea typeface="Heavitas"/>
              </a:rPr>
              <a:t>Etapa 4</a:t>
            </a:r>
            <a:endParaRPr lang="pt-BR" sz="4650" b="0" strike="noStrike" spc="-1" dirty="0">
              <a:latin typeface="Arial"/>
            </a:endParaRPr>
          </a:p>
        </p:txBody>
      </p:sp>
      <p:sp>
        <p:nvSpPr>
          <p:cNvPr id="259" name="TextBox 33"/>
          <p:cNvSpPr/>
          <p:nvPr/>
        </p:nvSpPr>
        <p:spPr>
          <a:xfrm>
            <a:off x="1121040" y="2527200"/>
            <a:ext cx="2805120" cy="236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1860"/>
              </a:lnSpc>
              <a:buNone/>
            </a:pPr>
            <a:r>
              <a:rPr lang="en-US" sz="1750" b="0" strike="noStrike" spc="-1">
                <a:solidFill>
                  <a:srgbClr val="009C2E"/>
                </a:solidFill>
                <a:latin typeface="Heavitas"/>
                <a:ea typeface="Heavitas"/>
              </a:rPr>
              <a:t>CNAEs selecionados</a:t>
            </a:r>
            <a:endParaRPr lang="pt-BR" sz="1750" b="0" strike="noStrike" spc="-1">
              <a:latin typeface="Arial"/>
            </a:endParaRPr>
          </a:p>
        </p:txBody>
      </p:sp>
      <p:sp>
        <p:nvSpPr>
          <p:cNvPr id="260" name="TextBox 34"/>
          <p:cNvSpPr/>
          <p:nvPr/>
        </p:nvSpPr>
        <p:spPr>
          <a:xfrm>
            <a:off x="1052280" y="2830320"/>
            <a:ext cx="2943000" cy="13336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2585"/>
              </a:lnSpc>
              <a:buNone/>
            </a:pPr>
            <a:r>
              <a:rPr lang="en-US" sz="244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Faturamento</a:t>
            </a:r>
            <a:r>
              <a:rPr lang="en-US" sz="244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</a:t>
            </a:r>
            <a:r>
              <a:rPr lang="en-US" sz="244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Maior</a:t>
            </a:r>
            <a:endParaRPr lang="pt-BR" sz="2440" b="0" strike="noStrike" spc="-1" dirty="0">
              <a:latin typeface="Arial"/>
            </a:endParaRPr>
          </a:p>
          <a:p>
            <a:pPr algn="ctr">
              <a:lnSpc>
                <a:spcPts val="2585"/>
              </a:lnSpc>
              <a:buNone/>
            </a:pPr>
            <a:r>
              <a:rPr lang="en-US" sz="244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que R$ 4.8 </a:t>
            </a:r>
            <a:r>
              <a:rPr lang="en-US" sz="244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milhões</a:t>
            </a:r>
            <a:endParaRPr lang="en-US" sz="2440" b="0" strike="noStrike" spc="-1" dirty="0">
              <a:solidFill>
                <a:srgbClr val="000000"/>
              </a:solidFill>
              <a:latin typeface="Gotham 1"/>
              <a:ea typeface="Gotham 1"/>
            </a:endParaRPr>
          </a:p>
          <a:p>
            <a:pPr algn="ctr">
              <a:lnSpc>
                <a:spcPts val="2585"/>
              </a:lnSpc>
              <a:buNone/>
            </a:pPr>
            <a:r>
              <a:rPr lang="en-US" sz="244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(GP e MP)</a:t>
            </a:r>
            <a:endParaRPr lang="pt-BR" sz="2440" b="0" strike="noStrike" spc="-1" dirty="0">
              <a:latin typeface="Arial"/>
            </a:endParaRPr>
          </a:p>
          <a:p>
            <a:pPr algn="ctr">
              <a:lnSpc>
                <a:spcPts val="2585"/>
              </a:lnSpc>
              <a:buNone/>
            </a:pPr>
            <a:endParaRPr lang="pt-BR" sz="2440" b="0" strike="noStrike" spc="-1" dirty="0">
              <a:latin typeface="Arial"/>
            </a:endParaRPr>
          </a:p>
        </p:txBody>
      </p:sp>
      <p:sp>
        <p:nvSpPr>
          <p:cNvPr id="261" name="TextBox 35"/>
          <p:cNvSpPr/>
          <p:nvPr/>
        </p:nvSpPr>
        <p:spPr>
          <a:xfrm>
            <a:off x="9929160" y="2699640"/>
            <a:ext cx="3032280" cy="100027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2585"/>
              </a:lnSpc>
              <a:buNone/>
            </a:pPr>
            <a:r>
              <a:rPr lang="en-US" sz="244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Faturamento</a:t>
            </a:r>
            <a:r>
              <a:rPr lang="en-US" sz="244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</a:t>
            </a:r>
            <a:r>
              <a:rPr lang="en-US" sz="244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Maior</a:t>
            </a:r>
            <a:r>
              <a:rPr lang="en-US" sz="244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</a:t>
            </a:r>
            <a:endParaRPr lang="pt-BR" sz="2440" b="0" strike="noStrike" spc="-1" dirty="0">
              <a:latin typeface="Arial"/>
            </a:endParaRPr>
          </a:p>
          <a:p>
            <a:pPr algn="ctr">
              <a:lnSpc>
                <a:spcPts val="2585"/>
              </a:lnSpc>
              <a:buNone/>
            </a:pPr>
            <a:r>
              <a:rPr lang="en-US" sz="244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que R$ 360.000,00 (EPP)</a:t>
            </a:r>
            <a:endParaRPr lang="pt-BR" sz="2440" b="0" strike="noStrike" spc="-1" dirty="0">
              <a:latin typeface="Arial"/>
            </a:endParaRPr>
          </a:p>
        </p:txBody>
      </p:sp>
      <p:sp>
        <p:nvSpPr>
          <p:cNvPr id="262" name="TextBox 36"/>
          <p:cNvSpPr/>
          <p:nvPr/>
        </p:nvSpPr>
        <p:spPr>
          <a:xfrm>
            <a:off x="5459040" y="8083800"/>
            <a:ext cx="2943000" cy="100027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2585"/>
              </a:lnSpc>
              <a:buNone/>
            </a:pPr>
            <a:r>
              <a:rPr lang="en-US" sz="244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Faturamento</a:t>
            </a:r>
            <a:r>
              <a:rPr lang="en-US" sz="244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</a:t>
            </a:r>
            <a:r>
              <a:rPr lang="en-US" sz="244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Maior</a:t>
            </a:r>
            <a:endParaRPr lang="pt-BR" sz="2440" b="0" strike="noStrike" spc="-1" dirty="0">
              <a:latin typeface="Arial"/>
            </a:endParaRPr>
          </a:p>
          <a:p>
            <a:pPr algn="ctr">
              <a:lnSpc>
                <a:spcPts val="2585"/>
              </a:lnSpc>
              <a:buNone/>
            </a:pPr>
            <a:r>
              <a:rPr lang="en-US" sz="244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que R$ 4.8 </a:t>
            </a:r>
            <a:r>
              <a:rPr lang="en-US" sz="244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milhões</a:t>
            </a:r>
            <a:r>
              <a:rPr lang="en-US" sz="244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</a:t>
            </a:r>
          </a:p>
          <a:p>
            <a:pPr algn="ctr">
              <a:lnSpc>
                <a:spcPts val="2585"/>
              </a:lnSpc>
              <a:buNone/>
            </a:pPr>
            <a:r>
              <a:rPr lang="en-US" sz="244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(GP e MP)</a:t>
            </a:r>
            <a:endParaRPr lang="pt-BR" sz="2440" b="0" strike="noStrike" spc="-1" dirty="0">
              <a:latin typeface="Arial"/>
            </a:endParaRPr>
          </a:p>
        </p:txBody>
      </p:sp>
      <p:sp>
        <p:nvSpPr>
          <p:cNvPr id="263" name="TextBox 37"/>
          <p:cNvSpPr/>
          <p:nvPr/>
        </p:nvSpPr>
        <p:spPr>
          <a:xfrm>
            <a:off x="14483520" y="7997040"/>
            <a:ext cx="2775600" cy="6668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2585"/>
              </a:lnSpc>
              <a:buNone/>
            </a:pPr>
            <a:r>
              <a:rPr lang="en-US" sz="244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Demais</a:t>
            </a:r>
            <a:r>
              <a:rPr lang="en-US" sz="244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</a:t>
            </a:r>
            <a:r>
              <a:rPr lang="en-US" sz="2440" b="0" strike="noStrike" spc="-1" dirty="0" err="1">
                <a:solidFill>
                  <a:srgbClr val="000000"/>
                </a:solidFill>
                <a:latin typeface="Gotham 1"/>
                <a:ea typeface="Gotham 1"/>
              </a:rPr>
              <a:t>empresas</a:t>
            </a:r>
            <a:r>
              <a:rPr lang="en-US" sz="2440" b="0" strike="noStrike" spc="-1" dirty="0">
                <a:solidFill>
                  <a:srgbClr val="000000"/>
                </a:solidFill>
                <a:latin typeface="Gotham 1"/>
                <a:ea typeface="Gotham 1"/>
              </a:rPr>
              <a:t> (ME)</a:t>
            </a:r>
            <a:endParaRPr lang="pt-BR" sz="2440" b="0" strike="noStrike" spc="-1" dirty="0">
              <a:latin typeface="Arial"/>
            </a:endParaRPr>
          </a:p>
        </p:txBody>
      </p:sp>
      <p:sp>
        <p:nvSpPr>
          <p:cNvPr id="37" name="Freeform 7">
            <a:extLst>
              <a:ext uri="{FF2B5EF4-FFF2-40B4-BE49-F238E27FC236}">
                <a16:creationId xmlns:a16="http://schemas.microsoft.com/office/drawing/2014/main" id="{7C953029-B850-4CAA-A110-5A870786BD27}"/>
              </a:ext>
            </a:extLst>
          </p:cNvPr>
          <p:cNvSpPr/>
          <p:nvPr/>
        </p:nvSpPr>
        <p:spPr>
          <a:xfrm rot="10800000" flipV="1">
            <a:off x="1087790" y="1215182"/>
            <a:ext cx="14755090" cy="45719"/>
          </a:xfrm>
          <a:custGeom>
            <a:avLst/>
            <a:gdLst/>
            <a:ahLst/>
            <a:cxnLst/>
            <a:rect l="l" t="t" r="r" b="b"/>
            <a:pathLst>
              <a:path w="13866081" h="102922">
                <a:moveTo>
                  <a:pt x="0" y="0"/>
                </a:moveTo>
                <a:lnTo>
                  <a:pt x="13866081" y="0"/>
                </a:lnTo>
                <a:lnTo>
                  <a:pt x="13866081" y="102922"/>
                </a:lnTo>
                <a:lnTo>
                  <a:pt x="0" y="10292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14662</TotalTime>
  <Words>1605</Words>
  <Application>Microsoft Office PowerPoint</Application>
  <PresentationFormat>Personalizar</PresentationFormat>
  <Paragraphs>143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9" baseType="lpstr">
      <vt:lpstr>Arial</vt:lpstr>
      <vt:lpstr>Calibri</vt:lpstr>
      <vt:lpstr>DejaVu Sans</vt:lpstr>
      <vt:lpstr>Gotham 1</vt:lpstr>
      <vt:lpstr>Gotham 1 Bold</vt:lpstr>
      <vt:lpstr>Gotham 1 Italics</vt:lpstr>
      <vt:lpstr>Gotham 1 Light</vt:lpstr>
      <vt:lpstr>Heavitas</vt:lpstr>
      <vt:lpstr>rawline</vt:lpstr>
      <vt:lpstr>Symbol</vt:lpstr>
      <vt:lpstr>Times New Roman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Integração Meios de Pagamento com Documentos Fiscais Eletrônicos</dc:title>
  <dc:subject/>
  <dc:creator>Deibe Paiva Lima</dc:creator>
  <dc:description/>
  <cp:lastModifiedBy>Deibe Paiva Lima</cp:lastModifiedBy>
  <cp:revision>208</cp:revision>
  <dcterms:created xsi:type="dcterms:W3CDTF">2006-08-16T00:00:00Z</dcterms:created>
  <dcterms:modified xsi:type="dcterms:W3CDTF">2026-01-12T13:53:37Z</dcterms:modified>
  <dc:identifier>DAGtipLUxF4</dc:identifier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