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4" r:id="rId12"/>
  </p:sldIdLst>
  <p:sldSz cx="18288000" cy="10287000"/>
  <p:notesSz cx="6858000" cy="9144000"/>
  <p:embeddedFontLst>
    <p:embeddedFont>
      <p:font typeface="DM Sans" panose="020F0502020204030204" pitchFamily="2" charset="0"/>
      <p:regular r:id="rId14"/>
      <p:bold r:id="rId15"/>
      <p:italic r:id="rId16"/>
      <p:boldItalic r:id="rId17"/>
    </p:embeddedFont>
    <p:embeddedFont>
      <p:font typeface="DM Sans Bold" panose="020B0604020202020204" charset="0"/>
      <p:regular r:id="rId18"/>
      <p:bold r:id="rId19"/>
    </p:embeddedFont>
    <p:embeddedFont>
      <p:font typeface="League Spartan" panose="020B0604020202020204" charset="0"/>
      <p:regular r:id="rId20"/>
    </p:embeddedFont>
    <p:embeddedFont>
      <p:font typeface="Montserrat" panose="020F0502020204030204" pitchFamily="2" charset="0"/>
      <p:regular r:id="rId21"/>
      <p:bold r:id="rId22"/>
      <p:italic r:id="rId23"/>
      <p:boldItalic r:id="rId24"/>
    </p:embeddedFont>
    <p:embeddedFont>
      <p:font typeface="Montserrat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06643-171F-4206-9F77-AB16E962C46F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C470B-C905-4141-A0ED-1A26B76812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73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C2CFB-72DB-4469-AA4A-40D35EA6ADD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62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71047" y="0"/>
            <a:ext cx="6716953" cy="10287000"/>
            <a:chOff x="0" y="0"/>
            <a:chExt cx="176907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9074" cy="2709333"/>
            </a:xfrm>
            <a:custGeom>
              <a:avLst/>
              <a:gdLst/>
              <a:ahLst/>
              <a:cxnLst/>
              <a:rect l="l" t="t" r="r" b="b"/>
              <a:pathLst>
                <a:path w="1769074" h="2709333">
                  <a:moveTo>
                    <a:pt x="0" y="0"/>
                  </a:moveTo>
                  <a:lnTo>
                    <a:pt x="1769074" y="0"/>
                  </a:lnTo>
                  <a:lnTo>
                    <a:pt x="1769074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2518E">
                    <a:alpha val="100000"/>
                  </a:srgbClr>
                </a:gs>
                <a:gs pos="50000">
                  <a:srgbClr val="DE5D43">
                    <a:alpha val="100000"/>
                  </a:srgbClr>
                </a:gs>
                <a:gs pos="100000">
                  <a:srgbClr val="F8CD4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6907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11735206" cy="10287000"/>
          </a:xfrm>
          <a:custGeom>
            <a:avLst/>
            <a:gdLst/>
            <a:ahLst/>
            <a:cxnLst/>
            <a:rect l="l" t="t" r="r" b="b"/>
            <a:pathLst>
              <a:path w="11735206" h="10287000">
                <a:moveTo>
                  <a:pt x="0" y="0"/>
                </a:moveTo>
                <a:lnTo>
                  <a:pt x="11735206" y="0"/>
                </a:lnTo>
                <a:lnTo>
                  <a:pt x="1173520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38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9144000" y="2483510"/>
            <a:ext cx="7751462" cy="5319980"/>
            <a:chOff x="0" y="0"/>
            <a:chExt cx="920873" cy="6320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0873" cy="632013"/>
            </a:xfrm>
            <a:custGeom>
              <a:avLst/>
              <a:gdLst/>
              <a:ahLst/>
              <a:cxnLst/>
              <a:rect l="l" t="t" r="r" b="b"/>
              <a:pathLst>
                <a:path w="920873" h="632013">
                  <a:moveTo>
                    <a:pt x="0" y="0"/>
                  </a:moveTo>
                  <a:lnTo>
                    <a:pt x="920873" y="0"/>
                  </a:lnTo>
                  <a:lnTo>
                    <a:pt x="920873" y="632013"/>
                  </a:lnTo>
                  <a:lnTo>
                    <a:pt x="0" y="632013"/>
                  </a:lnTo>
                  <a:close/>
                </a:path>
              </a:pathLst>
            </a:custGeom>
            <a:solidFill>
              <a:srgbClr val="0D528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20873" cy="670113"/>
            </a:xfrm>
            <a:prstGeom prst="rect">
              <a:avLst/>
            </a:prstGeom>
          </p:spPr>
          <p:txBody>
            <a:bodyPr lIns="46122" tIns="46122" rIns="46122" bIns="4612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019731" y="8810380"/>
            <a:ext cx="4240667" cy="895841"/>
          </a:xfrm>
          <a:custGeom>
            <a:avLst/>
            <a:gdLst/>
            <a:ahLst/>
            <a:cxnLst/>
            <a:rect l="l" t="t" r="r" b="b"/>
            <a:pathLst>
              <a:path w="4240667" h="895841">
                <a:moveTo>
                  <a:pt x="0" y="0"/>
                </a:moveTo>
                <a:lnTo>
                  <a:pt x="4240666" y="0"/>
                </a:lnTo>
                <a:lnTo>
                  <a:pt x="4240666" y="895840"/>
                </a:lnTo>
                <a:lnTo>
                  <a:pt x="0" y="895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9424872" y="3115195"/>
            <a:ext cx="7218332" cy="2949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96"/>
              </a:lnSpc>
            </a:pPr>
            <a:r>
              <a:rPr lang="en-US" sz="11891" b="1" spc="-59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Senac Empresas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24872" y="6542898"/>
            <a:ext cx="7218332" cy="973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6"/>
              </a:lnSpc>
            </a:pPr>
            <a:r>
              <a:rPr lang="en-US" sz="3439" b="1" spc="-17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Você e sua empresa</a:t>
            </a:r>
          </a:p>
          <a:p>
            <a:pPr algn="ctr">
              <a:lnSpc>
                <a:spcPts val="3886"/>
              </a:lnSpc>
            </a:pPr>
            <a:r>
              <a:rPr lang="en-US" sz="3439" b="1" spc="-17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avançam juntos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518E">
                <a:alpha val="100000"/>
              </a:srgbClr>
            </a:gs>
            <a:gs pos="50000">
              <a:srgbClr val="DE5D43">
                <a:alpha val="100000"/>
              </a:srgbClr>
            </a:gs>
            <a:gs pos="100000">
              <a:srgbClr val="F8CD41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FB205C-85C5-0363-8F76-39577BB7F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2DE5719-9091-0124-0F65-0EE6AD203456}"/>
              </a:ext>
            </a:extLst>
          </p:cNvPr>
          <p:cNvSpPr txBox="1"/>
          <p:nvPr/>
        </p:nvSpPr>
        <p:spPr>
          <a:xfrm>
            <a:off x="685800" y="694273"/>
            <a:ext cx="1045484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7"/>
              </a:lnSpc>
            </a:pPr>
            <a:r>
              <a:rPr lang="en-US" sz="7366" b="1" spc="-368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Seja um parceiro!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742D1FB3-D669-C582-161A-665A7C2BF68C}"/>
              </a:ext>
            </a:extLst>
          </p:cNvPr>
          <p:cNvSpPr/>
          <p:nvPr/>
        </p:nvSpPr>
        <p:spPr>
          <a:xfrm>
            <a:off x="1824985" y="9229725"/>
            <a:ext cx="16463028" cy="14288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36E1C06-0CFB-AF9B-2A22-D204990692E5}"/>
              </a:ext>
            </a:extLst>
          </p:cNvPr>
          <p:cNvSpPr/>
          <p:nvPr/>
        </p:nvSpPr>
        <p:spPr>
          <a:xfrm>
            <a:off x="1824985" y="8158277"/>
            <a:ext cx="4240667" cy="895841"/>
          </a:xfrm>
          <a:custGeom>
            <a:avLst/>
            <a:gdLst/>
            <a:ahLst/>
            <a:cxnLst/>
            <a:rect l="l" t="t" r="r" b="b"/>
            <a:pathLst>
              <a:path w="4240667" h="895841">
                <a:moveTo>
                  <a:pt x="0" y="0"/>
                </a:moveTo>
                <a:lnTo>
                  <a:pt x="4240666" y="0"/>
                </a:lnTo>
                <a:lnTo>
                  <a:pt x="4240666" y="895841"/>
                </a:lnTo>
                <a:lnTo>
                  <a:pt x="0" y="8958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7BA8ADF-98F0-2EF9-091C-27D57A584143}"/>
              </a:ext>
            </a:extLst>
          </p:cNvPr>
          <p:cNvSpPr txBox="1"/>
          <p:nvPr/>
        </p:nvSpPr>
        <p:spPr>
          <a:xfrm>
            <a:off x="3222792" y="2675383"/>
            <a:ext cx="13667413" cy="2512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Gestão Financeira, análise gerencial e fundamentos contábeis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Gestão logística, competitividade, armazenagem e desafios do comércio on-line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Marketing 3.0, fundamentos e a era pós-digital </a:t>
            </a:r>
            <a:endParaRPr lang="en-US" sz="2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" name="Group 310">
            <a:extLst>
              <a:ext uri="{FF2B5EF4-FFF2-40B4-BE49-F238E27FC236}">
                <a16:creationId xmlns:a16="http://schemas.microsoft.com/office/drawing/2014/main" id="{2A41A7C5-5915-B839-0136-2CF2B419C6E8}"/>
              </a:ext>
            </a:extLst>
          </p:cNvPr>
          <p:cNvGrpSpPr>
            <a:grpSpLocks noChangeAspect="1"/>
          </p:cNvGrpSpPr>
          <p:nvPr/>
        </p:nvGrpSpPr>
        <p:grpSpPr>
          <a:xfrm>
            <a:off x="1600200" y="3238500"/>
            <a:ext cx="975372" cy="1077218"/>
            <a:chOff x="7913688" y="1951038"/>
            <a:chExt cx="5822950" cy="6430963"/>
          </a:xfrm>
        </p:grpSpPr>
        <p:sp>
          <p:nvSpPr>
            <p:cNvPr id="16" name="Rectangle: Rounded Corners 309">
              <a:extLst>
                <a:ext uri="{FF2B5EF4-FFF2-40B4-BE49-F238E27FC236}">
                  <a16:creationId xmlns:a16="http://schemas.microsoft.com/office/drawing/2014/main" id="{0AE85F2E-C008-7DD9-7E2C-355FB24E1FFA}"/>
                </a:ext>
              </a:extLst>
            </p:cNvPr>
            <p:cNvSpPr/>
            <p:nvPr/>
          </p:nvSpPr>
          <p:spPr>
            <a:xfrm>
              <a:off x="8680174" y="5714999"/>
              <a:ext cx="4731026" cy="2567609"/>
            </a:xfrm>
            <a:prstGeom prst="roundRect">
              <a:avLst/>
            </a:prstGeom>
            <a:solidFill>
              <a:schemeClr val="accent2"/>
            </a:solidFill>
            <a:ln w="254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Freeform 232">
              <a:extLst>
                <a:ext uri="{FF2B5EF4-FFF2-40B4-BE49-F238E27FC236}">
                  <a16:creationId xmlns:a16="http://schemas.microsoft.com/office/drawing/2014/main" id="{FDF88C51-7B6E-9592-FD27-475B99BDE6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688" y="1951038"/>
              <a:ext cx="5822950" cy="6430963"/>
            </a:xfrm>
            <a:custGeom>
              <a:avLst/>
              <a:gdLst>
                <a:gd name="T0" fmla="*/ 776 w 1328"/>
                <a:gd name="T1" fmla="*/ 409 h 1481"/>
                <a:gd name="T2" fmla="*/ 1053 w 1328"/>
                <a:gd name="T3" fmla="*/ 44 h 1481"/>
                <a:gd name="T4" fmla="*/ 838 w 1328"/>
                <a:gd name="T5" fmla="*/ 44 h 1481"/>
                <a:gd name="T6" fmla="*/ 490 w 1328"/>
                <a:gd name="T7" fmla="*/ 44 h 1481"/>
                <a:gd name="T8" fmla="*/ 275 w 1328"/>
                <a:gd name="T9" fmla="*/ 44 h 1481"/>
                <a:gd name="T10" fmla="*/ 552 w 1328"/>
                <a:gd name="T11" fmla="*/ 409 h 1481"/>
                <a:gd name="T12" fmla="*/ 0 w 1328"/>
                <a:gd name="T13" fmla="*/ 510 h 1481"/>
                <a:gd name="T14" fmla="*/ 24 w 1328"/>
                <a:gd name="T15" fmla="*/ 713 h 1481"/>
                <a:gd name="T16" fmla="*/ 51 w 1328"/>
                <a:gd name="T17" fmla="*/ 1380 h 1481"/>
                <a:gd name="T18" fmla="*/ 1176 w 1328"/>
                <a:gd name="T19" fmla="*/ 1481 h 1481"/>
                <a:gd name="T20" fmla="*/ 1277 w 1328"/>
                <a:gd name="T21" fmla="*/ 713 h 1481"/>
                <a:gd name="T22" fmla="*/ 1328 w 1328"/>
                <a:gd name="T23" fmla="*/ 689 h 1481"/>
                <a:gd name="T24" fmla="*/ 1227 w 1328"/>
                <a:gd name="T25" fmla="*/ 409 h 1481"/>
                <a:gd name="T26" fmla="*/ 586 w 1328"/>
                <a:gd name="T27" fmla="*/ 603 h 1481"/>
                <a:gd name="T28" fmla="*/ 664 w 1328"/>
                <a:gd name="T29" fmla="*/ 527 h 1481"/>
                <a:gd name="T30" fmla="*/ 742 w 1328"/>
                <a:gd name="T31" fmla="*/ 603 h 1481"/>
                <a:gd name="T32" fmla="*/ 586 w 1328"/>
                <a:gd name="T33" fmla="*/ 665 h 1481"/>
                <a:gd name="T34" fmla="*/ 586 w 1328"/>
                <a:gd name="T35" fmla="*/ 546 h 1481"/>
                <a:gd name="T36" fmla="*/ 586 w 1328"/>
                <a:gd name="T37" fmla="*/ 457 h 1481"/>
                <a:gd name="T38" fmla="*/ 742 w 1328"/>
                <a:gd name="T39" fmla="*/ 546 h 1481"/>
                <a:gd name="T40" fmla="*/ 742 w 1328"/>
                <a:gd name="T41" fmla="*/ 457 h 1481"/>
                <a:gd name="T42" fmla="*/ 742 w 1328"/>
                <a:gd name="T43" fmla="*/ 546 h 1481"/>
                <a:gd name="T44" fmla="*/ 946 w 1328"/>
                <a:gd name="T45" fmla="*/ 48 h 1481"/>
                <a:gd name="T46" fmla="*/ 1019 w 1328"/>
                <a:gd name="T47" fmla="*/ 225 h 1481"/>
                <a:gd name="T48" fmla="*/ 872 w 1328"/>
                <a:gd name="T49" fmla="*/ 78 h 1481"/>
                <a:gd name="T50" fmla="*/ 382 w 1328"/>
                <a:gd name="T51" fmla="*/ 48 h 1481"/>
                <a:gd name="T52" fmla="*/ 617 w 1328"/>
                <a:gd name="T53" fmla="*/ 386 h 1481"/>
                <a:gd name="T54" fmla="*/ 309 w 1328"/>
                <a:gd name="T55" fmla="*/ 78 h 1481"/>
                <a:gd name="T56" fmla="*/ 101 w 1328"/>
                <a:gd name="T57" fmla="*/ 457 h 1481"/>
                <a:gd name="T58" fmla="*/ 538 w 1328"/>
                <a:gd name="T59" fmla="*/ 569 h 1481"/>
                <a:gd name="T60" fmla="*/ 385 w 1328"/>
                <a:gd name="T61" fmla="*/ 581 h 1481"/>
                <a:gd name="T62" fmla="*/ 492 w 1328"/>
                <a:gd name="T63" fmla="*/ 623 h 1481"/>
                <a:gd name="T64" fmla="*/ 538 w 1328"/>
                <a:gd name="T65" fmla="*/ 665 h 1481"/>
                <a:gd name="T66" fmla="*/ 48 w 1328"/>
                <a:gd name="T67" fmla="*/ 510 h 1481"/>
                <a:gd name="T68" fmla="*/ 1176 w 1328"/>
                <a:gd name="T69" fmla="*/ 1433 h 1481"/>
                <a:gd name="T70" fmla="*/ 790 w 1328"/>
                <a:gd name="T71" fmla="*/ 945 h 1481"/>
                <a:gd name="T72" fmla="*/ 742 w 1328"/>
                <a:gd name="T73" fmla="*/ 945 h 1481"/>
                <a:gd name="T74" fmla="*/ 586 w 1328"/>
                <a:gd name="T75" fmla="*/ 1433 h 1481"/>
                <a:gd name="T76" fmla="*/ 562 w 1328"/>
                <a:gd name="T77" fmla="*/ 921 h 1481"/>
                <a:gd name="T78" fmla="*/ 538 w 1328"/>
                <a:gd name="T79" fmla="*/ 1433 h 1481"/>
                <a:gd name="T80" fmla="*/ 99 w 1328"/>
                <a:gd name="T81" fmla="*/ 1380 h 1481"/>
                <a:gd name="T82" fmla="*/ 1229 w 1328"/>
                <a:gd name="T83" fmla="*/ 713 h 1481"/>
                <a:gd name="T84" fmla="*/ 1280 w 1328"/>
                <a:gd name="T85" fmla="*/ 665 h 1481"/>
                <a:gd name="T86" fmla="*/ 790 w 1328"/>
                <a:gd name="T87" fmla="*/ 619 h 1481"/>
                <a:gd name="T88" fmla="*/ 926 w 1328"/>
                <a:gd name="T89" fmla="*/ 610 h 1481"/>
                <a:gd name="T90" fmla="*/ 914 w 1328"/>
                <a:gd name="T91" fmla="*/ 564 h 1481"/>
                <a:gd name="T92" fmla="*/ 790 w 1328"/>
                <a:gd name="T93" fmla="*/ 457 h 1481"/>
                <a:gd name="T94" fmla="*/ 1280 w 1328"/>
                <a:gd name="T95" fmla="*/ 510 h 1481"/>
                <a:gd name="T96" fmla="*/ 1280 w 1328"/>
                <a:gd name="T97" fmla="*/ 665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8" h="1481">
                  <a:moveTo>
                    <a:pt x="1227" y="409"/>
                  </a:moveTo>
                  <a:cubicBezTo>
                    <a:pt x="776" y="409"/>
                    <a:pt x="776" y="409"/>
                    <a:pt x="776" y="409"/>
                  </a:cubicBezTo>
                  <a:cubicBezTo>
                    <a:pt x="877" y="363"/>
                    <a:pt x="1019" y="294"/>
                    <a:pt x="1053" y="259"/>
                  </a:cubicBezTo>
                  <a:cubicBezTo>
                    <a:pt x="1112" y="200"/>
                    <a:pt x="1112" y="103"/>
                    <a:pt x="1053" y="44"/>
                  </a:cubicBezTo>
                  <a:cubicBezTo>
                    <a:pt x="1024" y="15"/>
                    <a:pt x="986" y="0"/>
                    <a:pt x="946" y="0"/>
                  </a:cubicBezTo>
                  <a:cubicBezTo>
                    <a:pt x="905" y="0"/>
                    <a:pt x="867" y="15"/>
                    <a:pt x="838" y="44"/>
                  </a:cubicBezTo>
                  <a:cubicBezTo>
                    <a:pt x="797" y="85"/>
                    <a:pt x="707" y="279"/>
                    <a:pt x="664" y="374"/>
                  </a:cubicBezTo>
                  <a:cubicBezTo>
                    <a:pt x="621" y="279"/>
                    <a:pt x="531" y="85"/>
                    <a:pt x="490" y="44"/>
                  </a:cubicBezTo>
                  <a:cubicBezTo>
                    <a:pt x="461" y="15"/>
                    <a:pt x="423" y="0"/>
                    <a:pt x="382" y="0"/>
                  </a:cubicBezTo>
                  <a:cubicBezTo>
                    <a:pt x="342" y="0"/>
                    <a:pt x="304" y="15"/>
                    <a:pt x="275" y="44"/>
                  </a:cubicBezTo>
                  <a:cubicBezTo>
                    <a:pt x="216" y="103"/>
                    <a:pt x="216" y="200"/>
                    <a:pt x="275" y="259"/>
                  </a:cubicBezTo>
                  <a:cubicBezTo>
                    <a:pt x="309" y="294"/>
                    <a:pt x="451" y="363"/>
                    <a:pt x="552" y="409"/>
                  </a:cubicBezTo>
                  <a:cubicBezTo>
                    <a:pt x="101" y="409"/>
                    <a:pt x="101" y="409"/>
                    <a:pt x="101" y="409"/>
                  </a:cubicBezTo>
                  <a:cubicBezTo>
                    <a:pt x="45" y="409"/>
                    <a:pt x="0" y="454"/>
                    <a:pt x="0" y="510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0" y="702"/>
                    <a:pt x="11" y="713"/>
                    <a:pt x="24" y="713"/>
                  </a:cubicBezTo>
                  <a:cubicBezTo>
                    <a:pt x="51" y="713"/>
                    <a:pt x="51" y="713"/>
                    <a:pt x="51" y="713"/>
                  </a:cubicBezTo>
                  <a:cubicBezTo>
                    <a:pt x="51" y="1380"/>
                    <a:pt x="51" y="1380"/>
                    <a:pt x="51" y="1380"/>
                  </a:cubicBezTo>
                  <a:cubicBezTo>
                    <a:pt x="51" y="1436"/>
                    <a:pt x="96" y="1481"/>
                    <a:pt x="152" y="1481"/>
                  </a:cubicBezTo>
                  <a:cubicBezTo>
                    <a:pt x="1176" y="1481"/>
                    <a:pt x="1176" y="1481"/>
                    <a:pt x="1176" y="1481"/>
                  </a:cubicBezTo>
                  <a:cubicBezTo>
                    <a:pt x="1232" y="1481"/>
                    <a:pt x="1277" y="1436"/>
                    <a:pt x="1277" y="1380"/>
                  </a:cubicBezTo>
                  <a:cubicBezTo>
                    <a:pt x="1277" y="713"/>
                    <a:pt x="1277" y="713"/>
                    <a:pt x="1277" y="713"/>
                  </a:cubicBezTo>
                  <a:cubicBezTo>
                    <a:pt x="1304" y="713"/>
                    <a:pt x="1304" y="713"/>
                    <a:pt x="1304" y="713"/>
                  </a:cubicBezTo>
                  <a:cubicBezTo>
                    <a:pt x="1317" y="713"/>
                    <a:pt x="1328" y="702"/>
                    <a:pt x="1328" y="689"/>
                  </a:cubicBezTo>
                  <a:cubicBezTo>
                    <a:pt x="1328" y="510"/>
                    <a:pt x="1328" y="510"/>
                    <a:pt x="1328" y="510"/>
                  </a:cubicBezTo>
                  <a:cubicBezTo>
                    <a:pt x="1328" y="454"/>
                    <a:pt x="1283" y="409"/>
                    <a:pt x="1227" y="409"/>
                  </a:cubicBezTo>
                  <a:close/>
                  <a:moveTo>
                    <a:pt x="586" y="665"/>
                  </a:moveTo>
                  <a:cubicBezTo>
                    <a:pt x="586" y="603"/>
                    <a:pt x="586" y="603"/>
                    <a:pt x="586" y="603"/>
                  </a:cubicBezTo>
                  <a:cubicBezTo>
                    <a:pt x="596" y="598"/>
                    <a:pt x="606" y="592"/>
                    <a:pt x="616" y="584"/>
                  </a:cubicBezTo>
                  <a:cubicBezTo>
                    <a:pt x="637" y="568"/>
                    <a:pt x="653" y="548"/>
                    <a:pt x="664" y="527"/>
                  </a:cubicBezTo>
                  <a:cubicBezTo>
                    <a:pt x="675" y="548"/>
                    <a:pt x="691" y="568"/>
                    <a:pt x="712" y="584"/>
                  </a:cubicBezTo>
                  <a:cubicBezTo>
                    <a:pt x="722" y="592"/>
                    <a:pt x="732" y="598"/>
                    <a:pt x="742" y="603"/>
                  </a:cubicBezTo>
                  <a:cubicBezTo>
                    <a:pt x="742" y="665"/>
                    <a:pt x="742" y="665"/>
                    <a:pt x="742" y="665"/>
                  </a:cubicBezTo>
                  <a:lnTo>
                    <a:pt x="586" y="665"/>
                  </a:lnTo>
                  <a:close/>
                  <a:moveTo>
                    <a:pt x="638" y="457"/>
                  </a:moveTo>
                  <a:cubicBezTo>
                    <a:pt x="633" y="488"/>
                    <a:pt x="617" y="523"/>
                    <a:pt x="586" y="546"/>
                  </a:cubicBezTo>
                  <a:cubicBezTo>
                    <a:pt x="586" y="547"/>
                    <a:pt x="586" y="547"/>
                    <a:pt x="586" y="547"/>
                  </a:cubicBezTo>
                  <a:cubicBezTo>
                    <a:pt x="586" y="457"/>
                    <a:pt x="586" y="457"/>
                    <a:pt x="586" y="457"/>
                  </a:cubicBezTo>
                  <a:lnTo>
                    <a:pt x="638" y="457"/>
                  </a:lnTo>
                  <a:close/>
                  <a:moveTo>
                    <a:pt x="742" y="546"/>
                  </a:moveTo>
                  <a:cubicBezTo>
                    <a:pt x="711" y="523"/>
                    <a:pt x="695" y="488"/>
                    <a:pt x="690" y="457"/>
                  </a:cubicBezTo>
                  <a:cubicBezTo>
                    <a:pt x="742" y="457"/>
                    <a:pt x="742" y="457"/>
                    <a:pt x="742" y="457"/>
                  </a:cubicBezTo>
                  <a:cubicBezTo>
                    <a:pt x="742" y="547"/>
                    <a:pt x="742" y="547"/>
                    <a:pt x="742" y="547"/>
                  </a:cubicBezTo>
                  <a:cubicBezTo>
                    <a:pt x="742" y="547"/>
                    <a:pt x="742" y="547"/>
                    <a:pt x="742" y="546"/>
                  </a:cubicBezTo>
                  <a:close/>
                  <a:moveTo>
                    <a:pt x="872" y="78"/>
                  </a:moveTo>
                  <a:cubicBezTo>
                    <a:pt x="892" y="58"/>
                    <a:pt x="918" y="48"/>
                    <a:pt x="946" y="48"/>
                  </a:cubicBezTo>
                  <a:cubicBezTo>
                    <a:pt x="973" y="48"/>
                    <a:pt x="999" y="58"/>
                    <a:pt x="1019" y="78"/>
                  </a:cubicBezTo>
                  <a:cubicBezTo>
                    <a:pt x="1060" y="119"/>
                    <a:pt x="1060" y="185"/>
                    <a:pt x="1019" y="225"/>
                  </a:cubicBezTo>
                  <a:cubicBezTo>
                    <a:pt x="990" y="255"/>
                    <a:pt x="835" y="330"/>
                    <a:pt x="711" y="386"/>
                  </a:cubicBezTo>
                  <a:cubicBezTo>
                    <a:pt x="799" y="191"/>
                    <a:pt x="855" y="95"/>
                    <a:pt x="872" y="78"/>
                  </a:cubicBezTo>
                  <a:close/>
                  <a:moveTo>
                    <a:pt x="309" y="78"/>
                  </a:moveTo>
                  <a:cubicBezTo>
                    <a:pt x="329" y="58"/>
                    <a:pt x="355" y="48"/>
                    <a:pt x="382" y="48"/>
                  </a:cubicBezTo>
                  <a:cubicBezTo>
                    <a:pt x="410" y="48"/>
                    <a:pt x="436" y="58"/>
                    <a:pt x="456" y="78"/>
                  </a:cubicBezTo>
                  <a:cubicBezTo>
                    <a:pt x="486" y="108"/>
                    <a:pt x="561" y="262"/>
                    <a:pt x="617" y="386"/>
                  </a:cubicBezTo>
                  <a:cubicBezTo>
                    <a:pt x="422" y="298"/>
                    <a:pt x="326" y="242"/>
                    <a:pt x="309" y="225"/>
                  </a:cubicBezTo>
                  <a:cubicBezTo>
                    <a:pt x="268" y="185"/>
                    <a:pt x="268" y="119"/>
                    <a:pt x="309" y="78"/>
                  </a:cubicBezTo>
                  <a:close/>
                  <a:moveTo>
                    <a:pt x="48" y="510"/>
                  </a:moveTo>
                  <a:cubicBezTo>
                    <a:pt x="48" y="481"/>
                    <a:pt x="72" y="457"/>
                    <a:pt x="101" y="457"/>
                  </a:cubicBezTo>
                  <a:cubicBezTo>
                    <a:pt x="538" y="457"/>
                    <a:pt x="538" y="457"/>
                    <a:pt x="538" y="457"/>
                  </a:cubicBezTo>
                  <a:cubicBezTo>
                    <a:pt x="538" y="569"/>
                    <a:pt x="538" y="569"/>
                    <a:pt x="538" y="569"/>
                  </a:cubicBezTo>
                  <a:cubicBezTo>
                    <a:pt x="503" y="578"/>
                    <a:pt x="461" y="576"/>
                    <a:pt x="414" y="564"/>
                  </a:cubicBezTo>
                  <a:cubicBezTo>
                    <a:pt x="401" y="560"/>
                    <a:pt x="388" y="568"/>
                    <a:pt x="385" y="581"/>
                  </a:cubicBezTo>
                  <a:cubicBezTo>
                    <a:pt x="381" y="593"/>
                    <a:pt x="389" y="607"/>
                    <a:pt x="402" y="610"/>
                  </a:cubicBezTo>
                  <a:cubicBezTo>
                    <a:pt x="428" y="617"/>
                    <a:pt x="460" y="623"/>
                    <a:pt x="492" y="623"/>
                  </a:cubicBezTo>
                  <a:cubicBezTo>
                    <a:pt x="507" y="623"/>
                    <a:pt x="522" y="622"/>
                    <a:pt x="538" y="619"/>
                  </a:cubicBezTo>
                  <a:cubicBezTo>
                    <a:pt x="538" y="665"/>
                    <a:pt x="538" y="665"/>
                    <a:pt x="538" y="665"/>
                  </a:cubicBezTo>
                  <a:cubicBezTo>
                    <a:pt x="48" y="665"/>
                    <a:pt x="48" y="665"/>
                    <a:pt x="48" y="665"/>
                  </a:cubicBezTo>
                  <a:lnTo>
                    <a:pt x="48" y="510"/>
                  </a:lnTo>
                  <a:close/>
                  <a:moveTo>
                    <a:pt x="1229" y="1380"/>
                  </a:moveTo>
                  <a:cubicBezTo>
                    <a:pt x="1229" y="1410"/>
                    <a:pt x="1205" y="1433"/>
                    <a:pt x="1176" y="1433"/>
                  </a:cubicBezTo>
                  <a:cubicBezTo>
                    <a:pt x="790" y="1433"/>
                    <a:pt x="790" y="1433"/>
                    <a:pt x="790" y="1433"/>
                  </a:cubicBezTo>
                  <a:cubicBezTo>
                    <a:pt x="790" y="945"/>
                    <a:pt x="790" y="945"/>
                    <a:pt x="790" y="945"/>
                  </a:cubicBezTo>
                  <a:cubicBezTo>
                    <a:pt x="790" y="932"/>
                    <a:pt x="780" y="921"/>
                    <a:pt x="766" y="921"/>
                  </a:cubicBezTo>
                  <a:cubicBezTo>
                    <a:pt x="753" y="921"/>
                    <a:pt x="742" y="932"/>
                    <a:pt x="742" y="945"/>
                  </a:cubicBezTo>
                  <a:cubicBezTo>
                    <a:pt x="742" y="1433"/>
                    <a:pt x="742" y="1433"/>
                    <a:pt x="742" y="1433"/>
                  </a:cubicBezTo>
                  <a:cubicBezTo>
                    <a:pt x="586" y="1433"/>
                    <a:pt x="586" y="1433"/>
                    <a:pt x="586" y="1433"/>
                  </a:cubicBezTo>
                  <a:cubicBezTo>
                    <a:pt x="586" y="945"/>
                    <a:pt x="586" y="945"/>
                    <a:pt x="586" y="945"/>
                  </a:cubicBezTo>
                  <a:cubicBezTo>
                    <a:pt x="586" y="932"/>
                    <a:pt x="575" y="921"/>
                    <a:pt x="562" y="921"/>
                  </a:cubicBezTo>
                  <a:cubicBezTo>
                    <a:pt x="548" y="921"/>
                    <a:pt x="538" y="932"/>
                    <a:pt x="538" y="945"/>
                  </a:cubicBezTo>
                  <a:cubicBezTo>
                    <a:pt x="538" y="1433"/>
                    <a:pt x="538" y="1433"/>
                    <a:pt x="538" y="1433"/>
                  </a:cubicBezTo>
                  <a:cubicBezTo>
                    <a:pt x="152" y="1433"/>
                    <a:pt x="152" y="1433"/>
                    <a:pt x="152" y="1433"/>
                  </a:cubicBezTo>
                  <a:cubicBezTo>
                    <a:pt x="123" y="1433"/>
                    <a:pt x="99" y="1410"/>
                    <a:pt x="99" y="1380"/>
                  </a:cubicBezTo>
                  <a:cubicBezTo>
                    <a:pt x="99" y="713"/>
                    <a:pt x="99" y="713"/>
                    <a:pt x="99" y="713"/>
                  </a:cubicBezTo>
                  <a:cubicBezTo>
                    <a:pt x="1229" y="713"/>
                    <a:pt x="1229" y="713"/>
                    <a:pt x="1229" y="713"/>
                  </a:cubicBezTo>
                  <a:lnTo>
                    <a:pt x="1229" y="1380"/>
                  </a:lnTo>
                  <a:close/>
                  <a:moveTo>
                    <a:pt x="1280" y="665"/>
                  </a:moveTo>
                  <a:cubicBezTo>
                    <a:pt x="790" y="665"/>
                    <a:pt x="790" y="665"/>
                    <a:pt x="790" y="665"/>
                  </a:cubicBezTo>
                  <a:cubicBezTo>
                    <a:pt x="790" y="619"/>
                    <a:pt x="790" y="619"/>
                    <a:pt x="790" y="619"/>
                  </a:cubicBezTo>
                  <a:cubicBezTo>
                    <a:pt x="806" y="622"/>
                    <a:pt x="821" y="623"/>
                    <a:pt x="836" y="623"/>
                  </a:cubicBezTo>
                  <a:cubicBezTo>
                    <a:pt x="868" y="623"/>
                    <a:pt x="900" y="617"/>
                    <a:pt x="926" y="610"/>
                  </a:cubicBezTo>
                  <a:cubicBezTo>
                    <a:pt x="939" y="607"/>
                    <a:pt x="947" y="593"/>
                    <a:pt x="943" y="581"/>
                  </a:cubicBezTo>
                  <a:cubicBezTo>
                    <a:pt x="940" y="568"/>
                    <a:pt x="927" y="560"/>
                    <a:pt x="914" y="564"/>
                  </a:cubicBezTo>
                  <a:cubicBezTo>
                    <a:pt x="867" y="576"/>
                    <a:pt x="825" y="578"/>
                    <a:pt x="790" y="569"/>
                  </a:cubicBezTo>
                  <a:cubicBezTo>
                    <a:pt x="790" y="457"/>
                    <a:pt x="790" y="457"/>
                    <a:pt x="790" y="457"/>
                  </a:cubicBezTo>
                  <a:cubicBezTo>
                    <a:pt x="1227" y="457"/>
                    <a:pt x="1227" y="457"/>
                    <a:pt x="1227" y="457"/>
                  </a:cubicBezTo>
                  <a:cubicBezTo>
                    <a:pt x="1256" y="457"/>
                    <a:pt x="1280" y="481"/>
                    <a:pt x="1280" y="510"/>
                  </a:cubicBezTo>
                  <a:lnTo>
                    <a:pt x="1280" y="665"/>
                  </a:lnTo>
                  <a:close/>
                  <a:moveTo>
                    <a:pt x="1280" y="665"/>
                  </a:moveTo>
                  <a:cubicBezTo>
                    <a:pt x="1280" y="665"/>
                    <a:pt x="1280" y="665"/>
                    <a:pt x="1280" y="665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233">
              <a:extLst>
                <a:ext uri="{FF2B5EF4-FFF2-40B4-BE49-F238E27FC236}">
                  <a16:creationId xmlns:a16="http://schemas.microsoft.com/office/drawing/2014/main" id="{FF7C1F84-B639-DE3E-7160-B57AAA86A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2713" y="5286375"/>
              <a:ext cx="211137" cy="428625"/>
            </a:xfrm>
            <a:custGeom>
              <a:avLst/>
              <a:gdLst>
                <a:gd name="T0" fmla="*/ 24 w 48"/>
                <a:gd name="T1" fmla="*/ 0 h 99"/>
                <a:gd name="T2" fmla="*/ 0 w 48"/>
                <a:gd name="T3" fmla="*/ 24 h 99"/>
                <a:gd name="T4" fmla="*/ 0 w 48"/>
                <a:gd name="T5" fmla="*/ 75 h 99"/>
                <a:gd name="T6" fmla="*/ 24 w 48"/>
                <a:gd name="T7" fmla="*/ 99 h 99"/>
                <a:gd name="T8" fmla="*/ 48 w 48"/>
                <a:gd name="T9" fmla="*/ 75 h 99"/>
                <a:gd name="T10" fmla="*/ 48 w 48"/>
                <a:gd name="T11" fmla="*/ 24 h 99"/>
                <a:gd name="T12" fmla="*/ 24 w 48"/>
                <a:gd name="T13" fmla="*/ 0 h 99"/>
                <a:gd name="T14" fmla="*/ 24 w 48"/>
                <a:gd name="T15" fmla="*/ 0 h 99"/>
                <a:gd name="T16" fmla="*/ 24 w 48"/>
                <a:gd name="T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99">
                  <a:moveTo>
                    <a:pt x="24" y="0"/>
                  </a:moveTo>
                  <a:cubicBezTo>
                    <a:pt x="10" y="0"/>
                    <a:pt x="0" y="10"/>
                    <a:pt x="0" y="2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8"/>
                    <a:pt x="10" y="99"/>
                    <a:pt x="24" y="99"/>
                  </a:cubicBezTo>
                  <a:cubicBezTo>
                    <a:pt x="37" y="99"/>
                    <a:pt x="48" y="88"/>
                    <a:pt x="48" y="75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234">
              <a:extLst>
                <a:ext uri="{FF2B5EF4-FFF2-40B4-BE49-F238E27FC236}">
                  <a16:creationId xmlns:a16="http://schemas.microsoft.com/office/drawing/2014/main" id="{8E03D78D-B9BD-4BE8-C700-B94499D0F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68063" y="5286375"/>
              <a:ext cx="209550" cy="428625"/>
            </a:xfrm>
            <a:custGeom>
              <a:avLst/>
              <a:gdLst>
                <a:gd name="T0" fmla="*/ 0 w 48"/>
                <a:gd name="T1" fmla="*/ 24 h 99"/>
                <a:gd name="T2" fmla="*/ 0 w 48"/>
                <a:gd name="T3" fmla="*/ 75 h 99"/>
                <a:gd name="T4" fmla="*/ 24 w 48"/>
                <a:gd name="T5" fmla="*/ 99 h 99"/>
                <a:gd name="T6" fmla="*/ 48 w 48"/>
                <a:gd name="T7" fmla="*/ 75 h 99"/>
                <a:gd name="T8" fmla="*/ 48 w 48"/>
                <a:gd name="T9" fmla="*/ 24 h 99"/>
                <a:gd name="T10" fmla="*/ 24 w 48"/>
                <a:gd name="T11" fmla="*/ 0 h 99"/>
                <a:gd name="T12" fmla="*/ 0 w 48"/>
                <a:gd name="T13" fmla="*/ 24 h 99"/>
                <a:gd name="T14" fmla="*/ 0 w 48"/>
                <a:gd name="T15" fmla="*/ 24 h 99"/>
                <a:gd name="T16" fmla="*/ 0 w 48"/>
                <a:gd name="T17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99">
                  <a:moveTo>
                    <a:pt x="0" y="24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88"/>
                    <a:pt x="11" y="99"/>
                    <a:pt x="24" y="99"/>
                  </a:cubicBezTo>
                  <a:cubicBezTo>
                    <a:pt x="38" y="99"/>
                    <a:pt x="48" y="88"/>
                    <a:pt x="48" y="75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0"/>
                    <a:pt x="38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lose/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704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518E">
                <a:alpha val="100000"/>
              </a:srgbClr>
            </a:gs>
            <a:gs pos="50000">
              <a:srgbClr val="DE5D43">
                <a:alpha val="100000"/>
              </a:srgbClr>
            </a:gs>
            <a:gs pos="100000">
              <a:srgbClr val="F8CD4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700017"/>
            <a:ext cx="17771901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474340" y="8321878"/>
            <a:ext cx="306691" cy="306691"/>
          </a:xfrm>
          <a:custGeom>
            <a:avLst/>
            <a:gdLst/>
            <a:ahLst/>
            <a:cxnLst/>
            <a:rect l="l" t="t" r="r" b="b"/>
            <a:pathLst>
              <a:path w="306691" h="306691">
                <a:moveTo>
                  <a:pt x="0" y="0"/>
                </a:moveTo>
                <a:lnTo>
                  <a:pt x="306691" y="0"/>
                </a:lnTo>
                <a:lnTo>
                  <a:pt x="306691" y="306691"/>
                </a:lnTo>
                <a:lnTo>
                  <a:pt x="0" y="3066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474340" y="8793655"/>
            <a:ext cx="305599" cy="305599"/>
          </a:xfrm>
          <a:custGeom>
            <a:avLst/>
            <a:gdLst/>
            <a:ahLst/>
            <a:cxnLst/>
            <a:rect l="l" t="t" r="r" b="b"/>
            <a:pathLst>
              <a:path w="305599" h="305599">
                <a:moveTo>
                  <a:pt x="0" y="0"/>
                </a:moveTo>
                <a:lnTo>
                  <a:pt x="305599" y="0"/>
                </a:lnTo>
                <a:lnTo>
                  <a:pt x="305599" y="305599"/>
                </a:lnTo>
                <a:lnTo>
                  <a:pt x="0" y="3055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885212" y="8221406"/>
            <a:ext cx="4240667" cy="40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67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oswaldo.junior</a:t>
            </a:r>
            <a:r>
              <a:rPr kumimoji="0" lang="en-US" sz="23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@pr.senac.br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85212" y="8719060"/>
            <a:ext cx="3768891" cy="408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(45) 99825-3528</a:t>
            </a:r>
          </a:p>
        </p:txBody>
      </p:sp>
      <p:sp>
        <p:nvSpPr>
          <p:cNvPr id="9" name="AutoShape 9"/>
          <p:cNvSpPr/>
          <p:nvPr/>
        </p:nvSpPr>
        <p:spPr>
          <a:xfrm>
            <a:off x="9474340" y="7630578"/>
            <a:ext cx="5156060" cy="1825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474340" y="6950700"/>
            <a:ext cx="546086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7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278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Oswaldo Brejanim Junior</a:t>
            </a:r>
            <a:endParaRPr kumimoji="0" lang="en-US" sz="2800" b="1" i="0" u="none" strike="noStrike" kern="1200" cap="none" spc="278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474340" y="7713319"/>
            <a:ext cx="5689460" cy="428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9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Técnico de </a:t>
            </a:r>
            <a:r>
              <a:rPr kumimoji="0" lang="en-US" sz="2496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Relações</a:t>
            </a:r>
            <a:r>
              <a:rPr kumimoji="0" lang="en-US" sz="249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 com o Mercado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83902" y="1987538"/>
            <a:ext cx="10612376" cy="314970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1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03" b="1" i="0" u="none" strike="noStrike" kern="1200" cap="none" spc="-430" normalizeH="0" baseline="0" noProof="0" dirty="0">
                <a:ln>
                  <a:noFill/>
                </a:ln>
                <a:solidFill>
                  <a:srgbClr val="0D528A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Seja um parceiro do Senac Empresas e invista no seu time!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28700" y="8628569"/>
            <a:ext cx="4240667" cy="895841"/>
          </a:xfrm>
          <a:custGeom>
            <a:avLst/>
            <a:gdLst/>
            <a:ahLst/>
            <a:cxnLst/>
            <a:rect l="l" t="t" r="r" b="b"/>
            <a:pathLst>
              <a:path w="4240667" h="895841">
                <a:moveTo>
                  <a:pt x="0" y="0"/>
                </a:moveTo>
                <a:lnTo>
                  <a:pt x="4240667" y="0"/>
                </a:lnTo>
                <a:lnTo>
                  <a:pt x="4240667" y="895841"/>
                </a:lnTo>
                <a:lnTo>
                  <a:pt x="0" y="8958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Imagem 15" descr="Código QR&#10;&#10;O conteúdo gerado por IA pode estar incorreto.">
            <a:extLst>
              <a:ext uri="{FF2B5EF4-FFF2-40B4-BE49-F238E27FC236}">
                <a16:creationId xmlns:a16="http://schemas.microsoft.com/office/drawing/2014/main" id="{B8539111-8FF7-7072-813A-3A5EAC621E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830" y="1987538"/>
            <a:ext cx="32766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518E">
                <a:alpha val="100000"/>
              </a:srgbClr>
            </a:gs>
            <a:gs pos="50000">
              <a:srgbClr val="DE5D43">
                <a:alpha val="100000"/>
              </a:srgbClr>
            </a:gs>
            <a:gs pos="100000">
              <a:srgbClr val="F8CD4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40903" y="2247769"/>
            <a:ext cx="9847097" cy="8039231"/>
          </a:xfrm>
          <a:custGeom>
            <a:avLst/>
            <a:gdLst/>
            <a:ahLst/>
            <a:cxnLst/>
            <a:rect l="l" t="t" r="r" b="b"/>
            <a:pathLst>
              <a:path w="9847097" h="8039231">
                <a:moveTo>
                  <a:pt x="0" y="0"/>
                </a:moveTo>
                <a:lnTo>
                  <a:pt x="9847097" y="0"/>
                </a:lnTo>
                <a:lnTo>
                  <a:pt x="9847097" y="8039231"/>
                </a:lnTo>
                <a:lnTo>
                  <a:pt x="0" y="80392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3893788"/>
            <a:ext cx="7343058" cy="366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0"/>
              </a:lnSpc>
            </a:pPr>
            <a:r>
              <a:rPr lang="en-US" sz="226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Desde sua criação, o Senac oferece as melhores soluções em educação profissional, com programas e projetos que atendem aos interesses de formação do setor produtivo e dos empresários do Comércio de Bens, Serviços e Turismo.</a:t>
            </a:r>
          </a:p>
          <a:p>
            <a:pPr algn="l">
              <a:lnSpc>
                <a:spcPts val="3170"/>
              </a:lnSpc>
            </a:pPr>
            <a:r>
              <a:rPr lang="en-US" sz="226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3170"/>
              </a:lnSpc>
            </a:pPr>
            <a:r>
              <a:rPr lang="en-US" sz="226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É assim que incentivamos a qualificação profissional dos brasileiros e promovemos o desenvolvimento socioeconômico do país.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171575"/>
            <a:ext cx="9458462" cy="155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18"/>
              </a:lnSpc>
              <a:spcBef>
                <a:spcPct val="0"/>
              </a:spcBef>
            </a:pPr>
            <a:r>
              <a:rPr lang="en-US" sz="6229" b="1" u="none" strike="noStrike" spc="-31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Desenvolvendo talentos, impulsionando negócios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8810380"/>
            <a:ext cx="4240667" cy="895841"/>
          </a:xfrm>
          <a:custGeom>
            <a:avLst/>
            <a:gdLst/>
            <a:ahLst/>
            <a:cxnLst/>
            <a:rect l="l" t="t" r="r" b="b"/>
            <a:pathLst>
              <a:path w="4240667" h="895841">
                <a:moveTo>
                  <a:pt x="0" y="0"/>
                </a:moveTo>
                <a:lnTo>
                  <a:pt x="4240667" y="0"/>
                </a:lnTo>
                <a:lnTo>
                  <a:pt x="4240667" y="895840"/>
                </a:lnTo>
                <a:lnTo>
                  <a:pt x="0" y="895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518E">
                <a:alpha val="100000"/>
              </a:srgbClr>
            </a:gs>
            <a:gs pos="50000">
              <a:srgbClr val="DE5D43">
                <a:alpha val="100000"/>
              </a:srgbClr>
            </a:gs>
            <a:gs pos="100000">
              <a:srgbClr val="F8CD4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720260"/>
            <a:ext cx="7405816" cy="206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70"/>
              </a:lnSpc>
            </a:pPr>
            <a:r>
              <a:rPr lang="en-US" sz="8390" b="1" spc="-41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Quem pode participar?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70742" y="5575671"/>
            <a:ext cx="7263774" cy="290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2"/>
              </a:lnSpc>
            </a:pPr>
            <a:r>
              <a:rPr lang="en-US" sz="288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Todas as empresas do Brasil, de qualquer segmento e tamanho. Se você tem a meta de valorizar o “profissional da casa”, formando e aperfeiçoando talentos, o Senac deve ser a sua escolha.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434516" y="2816871"/>
            <a:ext cx="10050425" cy="6441429"/>
            <a:chOff x="0" y="0"/>
            <a:chExt cx="13400567" cy="85885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400567" cy="8588572"/>
            </a:xfrm>
            <a:custGeom>
              <a:avLst/>
              <a:gdLst/>
              <a:ahLst/>
              <a:cxnLst/>
              <a:rect l="l" t="t" r="r" b="b"/>
              <a:pathLst>
                <a:path w="13400567" h="8588572">
                  <a:moveTo>
                    <a:pt x="0" y="0"/>
                  </a:moveTo>
                  <a:lnTo>
                    <a:pt x="13400567" y="0"/>
                  </a:lnTo>
                  <a:lnTo>
                    <a:pt x="13400567" y="8588572"/>
                  </a:lnTo>
                  <a:lnTo>
                    <a:pt x="0" y="8588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663372"/>
            <a:ext cx="18049364" cy="11383958"/>
            <a:chOff x="0" y="0"/>
            <a:chExt cx="4753742" cy="29982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3742" cy="2998244"/>
            </a:xfrm>
            <a:custGeom>
              <a:avLst/>
              <a:gdLst/>
              <a:ahLst/>
              <a:cxnLst/>
              <a:rect l="l" t="t" r="r" b="b"/>
              <a:pathLst>
                <a:path w="4753742" h="2998244">
                  <a:moveTo>
                    <a:pt x="0" y="0"/>
                  </a:moveTo>
                  <a:lnTo>
                    <a:pt x="4753742" y="0"/>
                  </a:lnTo>
                  <a:lnTo>
                    <a:pt x="4753742" y="2998244"/>
                  </a:lnTo>
                  <a:lnTo>
                    <a:pt x="0" y="2998244"/>
                  </a:lnTo>
                  <a:close/>
                </a:path>
              </a:pathLst>
            </a:custGeom>
            <a:gradFill rotWithShape="1">
              <a:gsLst>
                <a:gs pos="0">
                  <a:srgbClr val="02518E">
                    <a:alpha val="100000"/>
                  </a:srgbClr>
                </a:gs>
                <a:gs pos="50000">
                  <a:srgbClr val="DE5D43">
                    <a:alpha val="100000"/>
                  </a:srgbClr>
                </a:gs>
                <a:gs pos="100000">
                  <a:srgbClr val="F8CD4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3742" cy="3036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693330" y="-107156"/>
            <a:ext cx="13744471" cy="10501313"/>
          </a:xfrm>
          <a:custGeom>
            <a:avLst/>
            <a:gdLst/>
            <a:ahLst/>
            <a:cxnLst/>
            <a:rect l="l" t="t" r="r" b="b"/>
            <a:pathLst>
              <a:path w="13744471" h="10501313">
                <a:moveTo>
                  <a:pt x="0" y="0"/>
                </a:moveTo>
                <a:lnTo>
                  <a:pt x="13744472" y="0"/>
                </a:lnTo>
                <a:lnTo>
                  <a:pt x="13744472" y="10501312"/>
                </a:lnTo>
                <a:lnTo>
                  <a:pt x="0" y="10501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5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071242" y="1775633"/>
            <a:ext cx="7622089" cy="5489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6"/>
              </a:lnSpc>
            </a:pPr>
            <a:r>
              <a:rPr lang="en-US" sz="7789" spc="-38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Oferecemos benefícios  exclusivos para as  empresas parceiras.</a:t>
            </a:r>
          </a:p>
        </p:txBody>
      </p:sp>
      <p:sp>
        <p:nvSpPr>
          <p:cNvPr id="7" name="Freeform 7"/>
          <p:cNvSpPr/>
          <p:nvPr/>
        </p:nvSpPr>
        <p:spPr>
          <a:xfrm>
            <a:off x="1028700" y="8810380"/>
            <a:ext cx="4240667" cy="895841"/>
          </a:xfrm>
          <a:custGeom>
            <a:avLst/>
            <a:gdLst/>
            <a:ahLst/>
            <a:cxnLst/>
            <a:rect l="l" t="t" r="r" b="b"/>
            <a:pathLst>
              <a:path w="4240667" h="895841">
                <a:moveTo>
                  <a:pt x="0" y="0"/>
                </a:moveTo>
                <a:lnTo>
                  <a:pt x="4240667" y="0"/>
                </a:lnTo>
                <a:lnTo>
                  <a:pt x="4240667" y="895840"/>
                </a:lnTo>
                <a:lnTo>
                  <a:pt x="0" y="895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13858"/>
            <a:ext cx="8483659" cy="10600858"/>
            <a:chOff x="0" y="0"/>
            <a:chExt cx="2234379" cy="27919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4380" cy="2791996"/>
            </a:xfrm>
            <a:custGeom>
              <a:avLst/>
              <a:gdLst/>
              <a:ahLst/>
              <a:cxnLst/>
              <a:rect l="l" t="t" r="r" b="b"/>
              <a:pathLst>
                <a:path w="2234380" h="2791996">
                  <a:moveTo>
                    <a:pt x="0" y="0"/>
                  </a:moveTo>
                  <a:lnTo>
                    <a:pt x="2234380" y="0"/>
                  </a:lnTo>
                  <a:lnTo>
                    <a:pt x="2234380" y="2791996"/>
                  </a:lnTo>
                  <a:lnTo>
                    <a:pt x="0" y="2791996"/>
                  </a:lnTo>
                  <a:close/>
                </a:path>
              </a:pathLst>
            </a:custGeom>
            <a:gradFill rotWithShape="1">
              <a:gsLst>
                <a:gs pos="0">
                  <a:srgbClr val="02518E">
                    <a:alpha val="100000"/>
                  </a:srgbClr>
                </a:gs>
                <a:gs pos="50000">
                  <a:srgbClr val="DE5D43">
                    <a:alpha val="100000"/>
                  </a:srgbClr>
                </a:gs>
                <a:gs pos="100000">
                  <a:srgbClr val="F8CD4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34379" cy="2830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18124" y="7219910"/>
            <a:ext cx="6678060" cy="207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07"/>
              </a:lnSpc>
            </a:pPr>
            <a:r>
              <a:rPr lang="en-US" sz="8323" b="1" spc="-416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Benefícios</a:t>
            </a:r>
            <a:r>
              <a:rPr lang="en-US" sz="8323" b="1" spc="-416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do programa </a:t>
            </a:r>
          </a:p>
        </p:txBody>
      </p:sp>
      <p:sp>
        <p:nvSpPr>
          <p:cNvPr id="6" name="Freeform 6"/>
          <p:cNvSpPr/>
          <p:nvPr/>
        </p:nvSpPr>
        <p:spPr>
          <a:xfrm>
            <a:off x="-3536252" y="-4479199"/>
            <a:ext cx="10501069" cy="10516836"/>
          </a:xfrm>
          <a:custGeom>
            <a:avLst/>
            <a:gdLst/>
            <a:ahLst/>
            <a:cxnLst/>
            <a:rect l="l" t="t" r="r" b="b"/>
            <a:pathLst>
              <a:path w="10501069" h="10516836">
                <a:moveTo>
                  <a:pt x="0" y="0"/>
                </a:moveTo>
                <a:lnTo>
                  <a:pt x="10501069" y="0"/>
                </a:lnTo>
                <a:lnTo>
                  <a:pt x="10501069" y="10516837"/>
                </a:lnTo>
                <a:lnTo>
                  <a:pt x="0" y="105168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9144000" y="1494341"/>
            <a:ext cx="1594780" cy="1594780"/>
          </a:xfrm>
          <a:custGeom>
            <a:avLst/>
            <a:gdLst/>
            <a:ahLst/>
            <a:cxnLst/>
            <a:rect l="l" t="t" r="r" b="b"/>
            <a:pathLst>
              <a:path w="1594780" h="1594780">
                <a:moveTo>
                  <a:pt x="0" y="0"/>
                </a:moveTo>
                <a:lnTo>
                  <a:pt x="1594780" y="0"/>
                </a:lnTo>
                <a:lnTo>
                  <a:pt x="1594780" y="1594780"/>
                </a:lnTo>
                <a:lnTo>
                  <a:pt x="0" y="15947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9144000" y="4263056"/>
            <a:ext cx="1594780" cy="1594780"/>
          </a:xfrm>
          <a:custGeom>
            <a:avLst/>
            <a:gdLst/>
            <a:ahLst/>
            <a:cxnLst/>
            <a:rect l="l" t="t" r="r" b="b"/>
            <a:pathLst>
              <a:path w="1594780" h="1594780">
                <a:moveTo>
                  <a:pt x="0" y="0"/>
                </a:moveTo>
                <a:lnTo>
                  <a:pt x="1594780" y="0"/>
                </a:lnTo>
                <a:lnTo>
                  <a:pt x="1594780" y="1594779"/>
                </a:lnTo>
                <a:lnTo>
                  <a:pt x="0" y="15947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9144000" y="7029410"/>
            <a:ext cx="1594780" cy="1594780"/>
          </a:xfrm>
          <a:custGeom>
            <a:avLst/>
            <a:gdLst/>
            <a:ahLst/>
            <a:cxnLst/>
            <a:rect l="l" t="t" r="r" b="b"/>
            <a:pathLst>
              <a:path w="1594780" h="1594780">
                <a:moveTo>
                  <a:pt x="0" y="0"/>
                </a:moveTo>
                <a:lnTo>
                  <a:pt x="1594780" y="0"/>
                </a:lnTo>
                <a:lnTo>
                  <a:pt x="1594780" y="1594780"/>
                </a:lnTo>
                <a:lnTo>
                  <a:pt x="0" y="15947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11139656" y="1272285"/>
            <a:ext cx="5812895" cy="2038892"/>
            <a:chOff x="0" y="0"/>
            <a:chExt cx="7750527" cy="2718523"/>
          </a:xfrm>
        </p:grpSpPr>
        <p:sp>
          <p:nvSpPr>
            <p:cNvPr id="11" name="TextBox 11"/>
            <p:cNvSpPr txBox="1"/>
            <p:nvPr/>
          </p:nvSpPr>
          <p:spPr>
            <a:xfrm>
              <a:off x="30995" y="663738"/>
              <a:ext cx="7719531" cy="2054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6"/>
                </a:lnSpc>
                <a:spcBef>
                  <a:spcPct val="0"/>
                </a:spcBef>
              </a:pPr>
              <a:r>
                <a:rPr lang="en-US" sz="2233" spc="-111" dirty="0">
                  <a:solidFill>
                    <a:srgbClr val="0C001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Garanta para seus colaboradores um certificado digital ao final do curso, emitido pelo Senac, referência em educação profissional reconhecida em todo o Brasil.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487874" cy="705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33"/>
                </a:lnSpc>
                <a:spcBef>
                  <a:spcPct val="0"/>
                </a:spcBef>
              </a:pPr>
              <a:r>
                <a:rPr lang="en-US" sz="3238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Certificados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139656" y="4695366"/>
            <a:ext cx="5144010" cy="77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6"/>
              </a:lnSpc>
              <a:spcBef>
                <a:spcPct val="0"/>
              </a:spcBef>
            </a:pPr>
            <a:r>
              <a:rPr lang="en-US" sz="2233" spc="-111" dirty="0">
                <a:solidFill>
                  <a:srgbClr val="0C0015"/>
                </a:solidFill>
                <a:latin typeface="Montserrat"/>
                <a:ea typeface="Montserrat"/>
                <a:cs typeface="Montserrat"/>
                <a:sym typeface="Montserrat"/>
              </a:rPr>
              <a:t>Vamos investir nas habilidades do seu time, sem cobrar nada por isso.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39656" y="4155238"/>
            <a:ext cx="2303235" cy="543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3"/>
              </a:lnSpc>
              <a:spcBef>
                <a:spcPct val="0"/>
              </a:spcBef>
            </a:pPr>
            <a:r>
              <a:rPr lang="en-US" sz="3238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Zero custo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39656" y="7235038"/>
            <a:ext cx="5144010" cy="155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6"/>
              </a:lnSpc>
              <a:spcBef>
                <a:spcPct val="0"/>
              </a:spcBef>
            </a:pPr>
            <a:r>
              <a:rPr lang="en-US" sz="2233" spc="-111" dirty="0">
                <a:solidFill>
                  <a:srgbClr val="0C0015"/>
                </a:solidFill>
                <a:latin typeface="Montserrat"/>
                <a:ea typeface="Montserrat"/>
                <a:cs typeface="Montserrat"/>
                <a:sym typeface="Montserrat"/>
              </a:rPr>
              <a:t>Todo conhecimento na palma da mão para você e seus colaboradores realizarem onde, quando e como quiserem. No seu ritmo, suas regras.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39656" y="6694911"/>
            <a:ext cx="3104717" cy="543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3"/>
              </a:lnSpc>
              <a:spcBef>
                <a:spcPct val="0"/>
              </a:spcBef>
            </a:pPr>
            <a:r>
              <a:rPr lang="en-US" sz="3238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 seu tempo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518E">
                <a:alpha val="100000"/>
              </a:srgbClr>
            </a:gs>
            <a:gs pos="50000">
              <a:srgbClr val="DE5D43">
                <a:alpha val="100000"/>
              </a:srgbClr>
            </a:gs>
            <a:gs pos="100000">
              <a:srgbClr val="F8CD4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56535" y="2797565"/>
            <a:ext cx="7975267" cy="6823064"/>
            <a:chOff x="0" y="0"/>
            <a:chExt cx="10633689" cy="909741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0633689" cy="9097419"/>
              <a:chOff x="0" y="0"/>
              <a:chExt cx="2660414" cy="227605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60414" cy="2276059"/>
              </a:xfrm>
              <a:custGeom>
                <a:avLst/>
                <a:gdLst/>
                <a:ahLst/>
                <a:cxnLst/>
                <a:rect l="l" t="t" r="r" b="b"/>
                <a:pathLst>
                  <a:path w="2660414" h="2276059">
                    <a:moveTo>
                      <a:pt x="39088" y="0"/>
                    </a:moveTo>
                    <a:lnTo>
                      <a:pt x="2621326" y="0"/>
                    </a:lnTo>
                    <a:cubicBezTo>
                      <a:pt x="2642913" y="0"/>
                      <a:pt x="2660414" y="17500"/>
                      <a:pt x="2660414" y="39088"/>
                    </a:cubicBezTo>
                    <a:lnTo>
                      <a:pt x="2660414" y="2236971"/>
                    </a:lnTo>
                    <a:cubicBezTo>
                      <a:pt x="2660414" y="2258558"/>
                      <a:pt x="2642913" y="2276059"/>
                      <a:pt x="2621326" y="2276059"/>
                    </a:cubicBezTo>
                    <a:lnTo>
                      <a:pt x="39088" y="2276059"/>
                    </a:lnTo>
                    <a:cubicBezTo>
                      <a:pt x="17500" y="2276059"/>
                      <a:pt x="0" y="2258558"/>
                      <a:pt x="0" y="2236971"/>
                    </a:cubicBezTo>
                    <a:lnTo>
                      <a:pt x="0" y="39088"/>
                    </a:lnTo>
                    <a:cubicBezTo>
                      <a:pt x="0" y="17500"/>
                      <a:pt x="17500" y="0"/>
                      <a:pt x="39088" y="0"/>
                    </a:cubicBezTo>
                    <a:close/>
                  </a:path>
                </a:pathLst>
              </a:custGeom>
              <a:solidFill>
                <a:srgbClr val="0D528A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660414" cy="23141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43337" y="574808"/>
              <a:ext cx="9105141" cy="7947803"/>
              <a:chOff x="0" y="0"/>
              <a:chExt cx="1339994" cy="116967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39994" cy="1169670"/>
              </a:xfrm>
              <a:custGeom>
                <a:avLst/>
                <a:gdLst/>
                <a:ahLst/>
                <a:cxnLst/>
                <a:rect l="l" t="t" r="r" b="b"/>
                <a:pathLst>
                  <a:path w="1339994" h="1169670">
                    <a:moveTo>
                      <a:pt x="30433" y="0"/>
                    </a:moveTo>
                    <a:lnTo>
                      <a:pt x="1309561" y="0"/>
                    </a:lnTo>
                    <a:cubicBezTo>
                      <a:pt x="1317632" y="0"/>
                      <a:pt x="1325373" y="3206"/>
                      <a:pt x="1331081" y="8914"/>
                    </a:cubicBezTo>
                    <a:cubicBezTo>
                      <a:pt x="1336788" y="14621"/>
                      <a:pt x="1339994" y="22362"/>
                      <a:pt x="1339994" y="30433"/>
                    </a:cubicBezTo>
                    <a:lnTo>
                      <a:pt x="1339994" y="1139237"/>
                    </a:lnTo>
                    <a:cubicBezTo>
                      <a:pt x="1339994" y="1156045"/>
                      <a:pt x="1326369" y="1169670"/>
                      <a:pt x="1309561" y="1169670"/>
                    </a:cubicBezTo>
                    <a:lnTo>
                      <a:pt x="30433" y="1169670"/>
                    </a:lnTo>
                    <a:cubicBezTo>
                      <a:pt x="22362" y="1169670"/>
                      <a:pt x="14621" y="1166464"/>
                      <a:pt x="8914" y="1160756"/>
                    </a:cubicBezTo>
                    <a:cubicBezTo>
                      <a:pt x="3206" y="1155049"/>
                      <a:pt x="0" y="1147308"/>
                      <a:pt x="0" y="1139237"/>
                    </a:cubicBezTo>
                    <a:lnTo>
                      <a:pt x="0" y="30433"/>
                    </a:lnTo>
                    <a:cubicBezTo>
                      <a:pt x="0" y="22362"/>
                      <a:pt x="3206" y="14621"/>
                      <a:pt x="8914" y="8914"/>
                    </a:cubicBezTo>
                    <a:cubicBezTo>
                      <a:pt x="14621" y="3206"/>
                      <a:pt x="22362" y="0"/>
                      <a:pt x="30433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59583" t="-25584" r="-26847"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8" name="TextBox 8"/>
          <p:cNvSpPr txBox="1"/>
          <p:nvPr/>
        </p:nvSpPr>
        <p:spPr>
          <a:xfrm>
            <a:off x="1379736" y="1205652"/>
            <a:ext cx="8954676" cy="285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14"/>
              </a:lnSpc>
            </a:pPr>
            <a:r>
              <a:rPr lang="en-US" sz="7699" b="1" spc="-38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Soluções alinhadas às demandas do mercado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79736" y="4982026"/>
            <a:ext cx="6551697" cy="2902485"/>
            <a:chOff x="0" y="0"/>
            <a:chExt cx="8735596" cy="3869980"/>
          </a:xfrm>
        </p:grpSpPr>
        <p:grpSp>
          <p:nvGrpSpPr>
            <p:cNvPr id="10" name="Group 10"/>
            <p:cNvGrpSpPr/>
            <p:nvPr/>
          </p:nvGrpSpPr>
          <p:grpSpPr>
            <a:xfrm>
              <a:off x="2016267" y="3230147"/>
              <a:ext cx="4056469" cy="639833"/>
              <a:chOff x="0" y="0"/>
              <a:chExt cx="923977" cy="1457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923977" cy="145740"/>
              </a:xfrm>
              <a:custGeom>
                <a:avLst/>
                <a:gdLst/>
                <a:ahLst/>
                <a:cxnLst/>
                <a:rect l="l" t="t" r="r" b="b"/>
                <a:pathLst>
                  <a:path w="923977" h="145740">
                    <a:moveTo>
                      <a:pt x="0" y="0"/>
                    </a:moveTo>
                    <a:lnTo>
                      <a:pt x="923977" y="0"/>
                    </a:lnTo>
                    <a:lnTo>
                      <a:pt x="923977" y="145740"/>
                    </a:lnTo>
                    <a:lnTo>
                      <a:pt x="0" y="145740"/>
                    </a:lnTo>
                    <a:close/>
                  </a:path>
                </a:pathLst>
              </a:custGeom>
              <a:solidFill>
                <a:srgbClr val="0D528A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923977" cy="1838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-47625"/>
              <a:ext cx="8735596" cy="3917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2"/>
                </a:lnSpc>
              </a:pPr>
              <a:r>
                <a:rPr lang="en-US" sz="2801" dirty="0">
                  <a:solidFill>
                    <a:srgbClr val="015A8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801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Bold"/>
                  <a:ea typeface="Montserrat Bold"/>
                  <a:cs typeface="Montserrat Bold"/>
                  <a:sym typeface="Montserrat Bold"/>
                </a:rPr>
                <a:t>Senac Empresas</a:t>
              </a:r>
              <a:r>
                <a:rPr lang="en-US" sz="280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/>
                  <a:ea typeface="Montserrat"/>
                  <a:cs typeface="Montserrat"/>
                  <a:sym typeface="Montserrat"/>
                </a:rPr>
                <a:t> oferece um portfólio de cursos e conteúdos digitais para atender às necessidades reais do mercado, capacitando profissionais para os desafios </a:t>
              </a:r>
              <a:r>
                <a:rPr lang="en-US" sz="2801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Bold"/>
                  <a:ea typeface="Montserrat Bold"/>
                  <a:cs typeface="Montserrat Bold"/>
                  <a:sym typeface="Montserrat Bold"/>
                </a:rPr>
                <a:t>atuais e futuros.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8810380"/>
            <a:ext cx="4240667" cy="895841"/>
          </a:xfrm>
          <a:custGeom>
            <a:avLst/>
            <a:gdLst/>
            <a:ahLst/>
            <a:cxnLst/>
            <a:rect l="l" t="t" r="r" b="b"/>
            <a:pathLst>
              <a:path w="4240667" h="895841">
                <a:moveTo>
                  <a:pt x="0" y="0"/>
                </a:moveTo>
                <a:lnTo>
                  <a:pt x="4240667" y="0"/>
                </a:lnTo>
                <a:lnTo>
                  <a:pt x="4240667" y="895840"/>
                </a:lnTo>
                <a:lnTo>
                  <a:pt x="0" y="895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518E">
                <a:alpha val="100000"/>
              </a:srgbClr>
            </a:gs>
            <a:gs pos="50000">
              <a:srgbClr val="DE5D43">
                <a:alpha val="100000"/>
              </a:srgbClr>
            </a:gs>
            <a:gs pos="100000">
              <a:srgbClr val="F8CD4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96060" y="0"/>
            <a:ext cx="10428333" cy="10287000"/>
            <a:chOff x="0" y="0"/>
            <a:chExt cx="274655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6557" cy="2709333"/>
            </a:xfrm>
            <a:custGeom>
              <a:avLst/>
              <a:gdLst/>
              <a:ahLst/>
              <a:cxnLst/>
              <a:rect l="l" t="t" r="r" b="b"/>
              <a:pathLst>
                <a:path w="2746557" h="2709333">
                  <a:moveTo>
                    <a:pt x="0" y="0"/>
                  </a:moveTo>
                  <a:lnTo>
                    <a:pt x="2746557" y="0"/>
                  </a:lnTo>
                  <a:lnTo>
                    <a:pt x="274655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2518E">
                    <a:alpha val="100000"/>
                  </a:srgbClr>
                </a:gs>
                <a:gs pos="50000">
                  <a:srgbClr val="DE5D43">
                    <a:alpha val="100000"/>
                  </a:srgbClr>
                </a:gs>
                <a:gs pos="100000">
                  <a:srgbClr val="F8CD4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4655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81416" y="0"/>
            <a:ext cx="8438516" cy="10287000"/>
          </a:xfrm>
          <a:custGeom>
            <a:avLst/>
            <a:gdLst/>
            <a:ahLst/>
            <a:cxnLst/>
            <a:rect l="l" t="t" r="r" b="b"/>
            <a:pathLst>
              <a:path w="8438516" h="10287000">
                <a:moveTo>
                  <a:pt x="0" y="0"/>
                </a:moveTo>
                <a:lnTo>
                  <a:pt x="8438516" y="0"/>
                </a:lnTo>
                <a:lnTo>
                  <a:pt x="843851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86" r="-1528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8738519" y="4098637"/>
            <a:ext cx="8743415" cy="4908702"/>
            <a:chOff x="0" y="0"/>
            <a:chExt cx="11657887" cy="65449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9356" cy="1143977"/>
            </a:xfrm>
            <a:custGeom>
              <a:avLst/>
              <a:gdLst/>
              <a:ahLst/>
              <a:cxnLst/>
              <a:rect l="l" t="t" r="r" b="b"/>
              <a:pathLst>
                <a:path w="1219356" h="1143977">
                  <a:moveTo>
                    <a:pt x="0" y="0"/>
                  </a:moveTo>
                  <a:lnTo>
                    <a:pt x="1219356" y="0"/>
                  </a:lnTo>
                  <a:lnTo>
                    <a:pt x="1219356" y="1143977"/>
                  </a:lnTo>
                  <a:lnTo>
                    <a:pt x="0" y="1143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401304" y="74068"/>
              <a:ext cx="10256583" cy="957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33"/>
                </a:lnSpc>
              </a:pPr>
              <a:r>
                <a:rPr lang="en-US" sz="209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/>
                  <a:ea typeface="Montserrat"/>
                  <a:cs typeface="Montserrat"/>
                  <a:sym typeface="Montserrat"/>
                </a:rPr>
                <a:t>Se o seu negócio valoriza os colaboradores e quer formar e reconhecer seus talentos, o Senac é a escolha ideal.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1753577"/>
              <a:ext cx="1219356" cy="1143977"/>
            </a:xfrm>
            <a:custGeom>
              <a:avLst/>
              <a:gdLst/>
              <a:ahLst/>
              <a:cxnLst/>
              <a:rect l="l" t="t" r="r" b="b"/>
              <a:pathLst>
                <a:path w="1219356" h="1143977">
                  <a:moveTo>
                    <a:pt x="0" y="0"/>
                  </a:moveTo>
                  <a:lnTo>
                    <a:pt x="1219356" y="0"/>
                  </a:lnTo>
                  <a:lnTo>
                    <a:pt x="1219356" y="1143978"/>
                  </a:lnTo>
                  <a:lnTo>
                    <a:pt x="0" y="1143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01304" y="1827645"/>
              <a:ext cx="10256583" cy="957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33"/>
                </a:lnSpc>
              </a:pPr>
              <a:r>
                <a:rPr lang="en-US" sz="209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/>
                  <a:ea typeface="Montserrat"/>
                  <a:cs typeface="Montserrat"/>
                  <a:sym typeface="Montserrat"/>
                </a:rPr>
                <a:t>O portfólio é personalizado para atender diretamente os colaboradores da sua empresa.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3507155"/>
              <a:ext cx="1219356" cy="1143977"/>
            </a:xfrm>
            <a:custGeom>
              <a:avLst/>
              <a:gdLst/>
              <a:ahLst/>
              <a:cxnLst/>
              <a:rect l="l" t="t" r="r" b="b"/>
              <a:pathLst>
                <a:path w="1219356" h="1143977">
                  <a:moveTo>
                    <a:pt x="0" y="0"/>
                  </a:moveTo>
                  <a:lnTo>
                    <a:pt x="1219356" y="0"/>
                  </a:lnTo>
                  <a:lnTo>
                    <a:pt x="1219356" y="1143977"/>
                  </a:lnTo>
                  <a:lnTo>
                    <a:pt x="0" y="1143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01304" y="3581223"/>
              <a:ext cx="10256583" cy="957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33"/>
                </a:lnSpc>
              </a:pPr>
              <a:r>
                <a:rPr lang="en-US" sz="209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/>
                  <a:ea typeface="Montserrat"/>
                  <a:cs typeface="Montserrat"/>
                  <a:sym typeface="Montserrat"/>
                </a:rPr>
                <a:t>Acesso completo ao portfólio de cursos e conteúdos do programa.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5265477"/>
              <a:ext cx="1219356" cy="1143977"/>
            </a:xfrm>
            <a:custGeom>
              <a:avLst/>
              <a:gdLst/>
              <a:ahLst/>
              <a:cxnLst/>
              <a:rect l="l" t="t" r="r" b="b"/>
              <a:pathLst>
                <a:path w="1219356" h="1143977">
                  <a:moveTo>
                    <a:pt x="0" y="0"/>
                  </a:moveTo>
                  <a:lnTo>
                    <a:pt x="1219356" y="0"/>
                  </a:lnTo>
                  <a:lnTo>
                    <a:pt x="1219356" y="1143978"/>
                  </a:lnTo>
                  <a:lnTo>
                    <a:pt x="0" y="1143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01304" y="5091896"/>
              <a:ext cx="10256583" cy="1453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33"/>
                </a:lnSpc>
              </a:pPr>
              <a:r>
                <a:rPr lang="en-US" sz="209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/>
                  <a:ea typeface="Montserrat"/>
                  <a:cs typeface="Montserrat"/>
                  <a:sym typeface="Montserrat"/>
                </a:rPr>
                <a:t>Ao se tornar parceiro, você contribui para a qualificação profissional dos brasileiros e promove o desenvolvimento socioeconômico do país.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-5250534" y="4098637"/>
            <a:ext cx="10501069" cy="10516836"/>
          </a:xfrm>
          <a:custGeom>
            <a:avLst/>
            <a:gdLst/>
            <a:ahLst/>
            <a:cxnLst/>
            <a:rect l="l" t="t" r="r" b="b"/>
            <a:pathLst>
              <a:path w="10501069" h="10516836">
                <a:moveTo>
                  <a:pt x="0" y="0"/>
                </a:moveTo>
                <a:lnTo>
                  <a:pt x="10501068" y="0"/>
                </a:lnTo>
                <a:lnTo>
                  <a:pt x="10501068" y="10516836"/>
                </a:lnTo>
                <a:lnTo>
                  <a:pt x="0" y="105168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8738519" y="693891"/>
            <a:ext cx="7592226" cy="1766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0"/>
              </a:lnSpc>
            </a:pPr>
            <a:r>
              <a:rPr lang="en-US" sz="7064" b="1" spc="-353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Por que </a:t>
            </a:r>
            <a:r>
              <a:rPr lang="en-US" sz="7064" b="1" spc="-353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aderir</a:t>
            </a:r>
            <a:r>
              <a:rPr lang="en-US" sz="7064" b="1" spc="-353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ao programa?</a:t>
            </a:r>
          </a:p>
        </p:txBody>
      </p:sp>
      <p:sp>
        <p:nvSpPr>
          <p:cNvPr id="17" name="Freeform 17"/>
          <p:cNvSpPr/>
          <p:nvPr/>
        </p:nvSpPr>
        <p:spPr>
          <a:xfrm>
            <a:off x="694749" y="531966"/>
            <a:ext cx="4240667" cy="895841"/>
          </a:xfrm>
          <a:custGeom>
            <a:avLst/>
            <a:gdLst/>
            <a:ahLst/>
            <a:cxnLst/>
            <a:rect l="l" t="t" r="r" b="b"/>
            <a:pathLst>
              <a:path w="4240667" h="895841">
                <a:moveTo>
                  <a:pt x="0" y="0"/>
                </a:moveTo>
                <a:lnTo>
                  <a:pt x="4240666" y="0"/>
                </a:lnTo>
                <a:lnTo>
                  <a:pt x="4240666" y="895840"/>
                </a:lnTo>
                <a:lnTo>
                  <a:pt x="0" y="8958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518E">
                <a:alpha val="100000"/>
              </a:srgbClr>
            </a:gs>
            <a:gs pos="50000">
              <a:srgbClr val="DE5D43">
                <a:alpha val="100000"/>
              </a:srgbClr>
            </a:gs>
            <a:gs pos="100000">
              <a:srgbClr val="F8CD41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707FD0-084D-4200-9EB6-C5FF28B7B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B93560A-490C-9FAA-47B5-40482012658C}"/>
              </a:ext>
            </a:extLst>
          </p:cNvPr>
          <p:cNvSpPr txBox="1"/>
          <p:nvPr/>
        </p:nvSpPr>
        <p:spPr>
          <a:xfrm>
            <a:off x="685800" y="694273"/>
            <a:ext cx="1045484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3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66" b="1" i="0" u="none" strike="noStrike" kern="1200" cap="none" spc="-3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Títulos dos cursos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984AFE1C-57FD-958E-B428-AA7A1B2FF90A}"/>
              </a:ext>
            </a:extLst>
          </p:cNvPr>
          <p:cNvSpPr/>
          <p:nvPr/>
        </p:nvSpPr>
        <p:spPr>
          <a:xfrm>
            <a:off x="1824985" y="9229725"/>
            <a:ext cx="16463028" cy="14288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EB95EE9-389B-2EA2-983D-2A4E05100893}"/>
              </a:ext>
            </a:extLst>
          </p:cNvPr>
          <p:cNvSpPr/>
          <p:nvPr/>
        </p:nvSpPr>
        <p:spPr>
          <a:xfrm>
            <a:off x="1824985" y="8158277"/>
            <a:ext cx="4240667" cy="895841"/>
          </a:xfrm>
          <a:custGeom>
            <a:avLst/>
            <a:gdLst/>
            <a:ahLst/>
            <a:cxnLst/>
            <a:rect l="l" t="t" r="r" b="b"/>
            <a:pathLst>
              <a:path w="4240667" h="895841">
                <a:moveTo>
                  <a:pt x="0" y="0"/>
                </a:moveTo>
                <a:lnTo>
                  <a:pt x="4240666" y="0"/>
                </a:lnTo>
                <a:lnTo>
                  <a:pt x="4240666" y="895841"/>
                </a:lnTo>
                <a:lnTo>
                  <a:pt x="0" y="8958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726DA82-6FDC-3148-2A56-E4A689432612}"/>
              </a:ext>
            </a:extLst>
          </p:cNvPr>
          <p:cNvSpPr txBox="1"/>
          <p:nvPr/>
        </p:nvSpPr>
        <p:spPr>
          <a:xfrm>
            <a:off x="1524000" y="2324100"/>
            <a:ext cx="13667413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Marketing Digital: Google Meu Negócio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Encantamento e Confiança: Competências do Vendedor na Era Digital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Fundamentos do Marketing Imobiliário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Negociação em vendas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Varejo 360º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Turismo de Experiência: Design de Serviços para Experiências Memoráveis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Soft Skills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Sensemaking: Storytelling para Relatórios e Resultados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Qualidade no Atendimento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Primeiros Passos da Venda On-line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Planejamento Estratégico: Fundamentos, Implantação e Desdobramento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OKRs e Gestão Estratégica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Infográfico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Inteligente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Estratégias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de para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Visualizações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Impactantes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7789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518E">
                <a:alpha val="100000"/>
              </a:srgbClr>
            </a:gs>
            <a:gs pos="50000">
              <a:srgbClr val="DE5D43">
                <a:alpha val="100000"/>
              </a:srgbClr>
            </a:gs>
            <a:gs pos="100000">
              <a:srgbClr val="F8CD41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271769-68AF-A6A4-E896-9E0EC5611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71AD203-1E96-4FA0-DE10-EC04A89E0210}"/>
              </a:ext>
            </a:extLst>
          </p:cNvPr>
          <p:cNvSpPr txBox="1"/>
          <p:nvPr/>
        </p:nvSpPr>
        <p:spPr>
          <a:xfrm>
            <a:off x="685800" y="694273"/>
            <a:ext cx="1045484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3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66" b="1" i="0" u="none" strike="noStrike" kern="1200" cap="none" spc="-3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Títulos dos cursos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AAB3E538-628F-3F9C-79CA-EC9930A0D7F3}"/>
              </a:ext>
            </a:extLst>
          </p:cNvPr>
          <p:cNvSpPr/>
          <p:nvPr/>
        </p:nvSpPr>
        <p:spPr>
          <a:xfrm>
            <a:off x="1824985" y="9229725"/>
            <a:ext cx="16463028" cy="14288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5837A55-FEAB-744D-A080-3254B1DBDD4C}"/>
              </a:ext>
            </a:extLst>
          </p:cNvPr>
          <p:cNvSpPr/>
          <p:nvPr/>
        </p:nvSpPr>
        <p:spPr>
          <a:xfrm>
            <a:off x="1824985" y="8158277"/>
            <a:ext cx="4240667" cy="895841"/>
          </a:xfrm>
          <a:custGeom>
            <a:avLst/>
            <a:gdLst/>
            <a:ahLst/>
            <a:cxnLst/>
            <a:rect l="l" t="t" r="r" b="b"/>
            <a:pathLst>
              <a:path w="4240667" h="895841">
                <a:moveTo>
                  <a:pt x="0" y="0"/>
                </a:moveTo>
                <a:lnTo>
                  <a:pt x="4240666" y="0"/>
                </a:lnTo>
                <a:lnTo>
                  <a:pt x="4240666" y="895841"/>
                </a:lnTo>
                <a:lnTo>
                  <a:pt x="0" y="8958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50211C19-9763-64C2-1CEE-D2D50499D328}"/>
              </a:ext>
            </a:extLst>
          </p:cNvPr>
          <p:cNvSpPr txBox="1"/>
          <p:nvPr/>
        </p:nvSpPr>
        <p:spPr>
          <a:xfrm>
            <a:off x="1524000" y="1950249"/>
            <a:ext cx="13667413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Novos Desafios no Mundo Corporativo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Marketing Digital: Copywriting e Funil de Captação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Inovação, Negócios e Tecnologia sob a ótica da Transformação Digital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IA Aplicada e Produtividade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Gestão da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Experiência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do Cliente: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Estratégias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Práticas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Inovadoras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Gestão da Excelência e o Ciclo PDCA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Ferramentas para Gestão de Projetos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Experiência de Compra e Net Promoter Score – NPS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Excel para Negócios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Encantamento e Experiência do Usuário: Design de Serviços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Empreendedorismo e Lean Startup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Customer Success: Abordagens de Fidelização e Encantamento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Desmistificando a Inovação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Comunicação Não Violenta para Líderes e Equipes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Business Model Canvas e Plano de Negócios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Abordagens para Inovação Princípios do Design Thinking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5747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553</Words>
  <Application>Microsoft Office PowerPoint</Application>
  <PresentationFormat>Personalizar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1" baseType="lpstr">
      <vt:lpstr>Wingdings</vt:lpstr>
      <vt:lpstr>Arial</vt:lpstr>
      <vt:lpstr>Calibri</vt:lpstr>
      <vt:lpstr>DM Sans Bold</vt:lpstr>
      <vt:lpstr>DM Sans</vt:lpstr>
      <vt:lpstr>Aptos</vt:lpstr>
      <vt:lpstr>Montserrat Bold</vt:lpstr>
      <vt:lpstr>Montserrat</vt:lpstr>
      <vt:lpstr>League Spartan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Senac Empresas</dc:title>
  <cp:lastModifiedBy>Oswaldo Brejanim Junior</cp:lastModifiedBy>
  <cp:revision>14</cp:revision>
  <dcterms:created xsi:type="dcterms:W3CDTF">2006-08-16T00:00:00Z</dcterms:created>
  <dcterms:modified xsi:type="dcterms:W3CDTF">2025-04-15T13:31:34Z</dcterms:modified>
  <dc:identifier>DAGeVfwJmmk</dc:identifier>
</cp:coreProperties>
</file>